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6" r:id="rId17"/>
    <p:sldId id="279" r:id="rId18"/>
    <p:sldId id="272" r:id="rId19"/>
    <p:sldId id="273" r:id="rId20"/>
    <p:sldId id="274" r:id="rId21"/>
    <p:sldId id="275"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77" d="100"/>
          <a:sy n="77" d="100"/>
        </p:scale>
        <p:origin x="4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FFF724-C2C9-4993-9941-B3EC67C0558A}"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2494248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FF724-C2C9-4993-9941-B3EC67C0558A}"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2365189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FF724-C2C9-4993-9941-B3EC67C0558A}"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E6FC97-2C3F-48EA-BA8A-9F3CA748FDE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71223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6FFF724-C2C9-4993-9941-B3EC67C0558A}"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2947459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6FFF724-C2C9-4993-9941-B3EC67C0558A}"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E6FC97-2C3F-48EA-BA8A-9F3CA748FDE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6030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6FFF724-C2C9-4993-9941-B3EC67C0558A}"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525709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FFF724-C2C9-4993-9941-B3EC67C0558A}"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4109846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FFF724-C2C9-4993-9941-B3EC67C0558A}"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3092759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FFF724-C2C9-4993-9941-B3EC67C0558A}"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3868962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FF724-C2C9-4993-9941-B3EC67C0558A}" type="datetimeFigureOut">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1943758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FFF724-C2C9-4993-9941-B3EC67C0558A}"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910117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FFF724-C2C9-4993-9941-B3EC67C0558A}" type="datetimeFigureOut">
              <a:rPr lang="en-US" smtClean="0"/>
              <a:t>8/5/2019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1258698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FFF724-C2C9-4993-9941-B3EC67C0558A}" type="datetimeFigureOut">
              <a:rPr lang="en-US" smtClean="0"/>
              <a:t>8/5/2019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480573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FF724-C2C9-4993-9941-B3EC67C0558A}" type="datetimeFigureOut">
              <a:rPr lang="en-US" smtClean="0"/>
              <a:t>8/5/2019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249240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FFF724-C2C9-4993-9941-B3EC67C0558A}"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28326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FFF724-C2C9-4993-9941-B3EC67C0558A}" type="datetimeFigureOut">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E6FC97-2C3F-48EA-BA8A-9F3CA748FDE1}" type="slidenum">
              <a:rPr lang="en-US" smtClean="0"/>
              <a:t>‹#›</a:t>
            </a:fld>
            <a:endParaRPr lang="en-US"/>
          </a:p>
        </p:txBody>
      </p:sp>
    </p:spTree>
    <p:extLst>
      <p:ext uri="{BB962C8B-B14F-4D97-AF65-F5344CB8AC3E}">
        <p14:creationId xmlns:p14="http://schemas.microsoft.com/office/powerpoint/2010/main" val="3392075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6FFF724-C2C9-4993-9941-B3EC67C0558A}" type="datetimeFigureOut">
              <a:rPr lang="en-US" smtClean="0"/>
              <a:t>8/5/2019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8E6FC97-2C3F-48EA-BA8A-9F3CA748FDE1}" type="slidenum">
              <a:rPr lang="en-US" smtClean="0"/>
              <a:t>‹#›</a:t>
            </a:fld>
            <a:endParaRPr lang="en-US"/>
          </a:p>
        </p:txBody>
      </p:sp>
    </p:spTree>
    <p:extLst>
      <p:ext uri="{BB962C8B-B14F-4D97-AF65-F5344CB8AC3E}">
        <p14:creationId xmlns:p14="http://schemas.microsoft.com/office/powerpoint/2010/main" val="2740697700"/>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423687" y="639394"/>
            <a:ext cx="3310359" cy="2948758"/>
          </a:xfrm>
        </p:spPr>
        <p:txBody>
          <a:bodyPr/>
          <a:lstStyle/>
          <a:p>
            <a:r>
              <a:rPr lang="en-US" sz="8800" b="1" u="sng" dirty="0">
                <a:solidFill>
                  <a:schemeClr val="bg1">
                    <a:lumMod val="50000"/>
                  </a:schemeClr>
                </a:solidFill>
                <a:latin typeface="Aldhabi" panose="01000000000000000000" pitchFamily="2" charset="-78"/>
                <a:cs typeface="Aldhabi" panose="01000000000000000000" pitchFamily="2" charset="-78"/>
              </a:rPr>
              <a:t>FARAH</a:t>
            </a:r>
            <a:endParaRPr lang="en-US" sz="6600" b="1" u="sng" dirty="0">
              <a:solidFill>
                <a:schemeClr val="bg1">
                  <a:lumMod val="50000"/>
                </a:schemeClr>
              </a:solidFill>
              <a:latin typeface="Aldhabi" panose="01000000000000000000" pitchFamily="2" charset="-78"/>
              <a:cs typeface="Aldhabi" panose="01000000000000000000" pitchFamily="2" charset="-78"/>
            </a:endParaRPr>
          </a:p>
        </p:txBody>
      </p:sp>
      <p:sp>
        <p:nvSpPr>
          <p:cNvPr id="6" name="Text Placeholder 5"/>
          <p:cNvSpPr>
            <a:spLocks noGrp="1"/>
          </p:cNvSpPr>
          <p:nvPr>
            <p:ph type="body" idx="1"/>
          </p:nvPr>
        </p:nvSpPr>
        <p:spPr>
          <a:xfrm>
            <a:off x="1111170" y="3715473"/>
            <a:ext cx="3495553" cy="1922308"/>
          </a:xfrm>
        </p:spPr>
        <p:txBody>
          <a:bodyPr>
            <a:normAutofit/>
          </a:bodyPr>
          <a:lstStyle/>
          <a:p>
            <a:r>
              <a:rPr lang="en-US" sz="3600" dirty="0">
                <a:solidFill>
                  <a:schemeClr val="bg1"/>
                </a:solidFill>
              </a:rPr>
              <a:t>The joy of joy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9078" y="-286737"/>
            <a:ext cx="5449361" cy="64607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7861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blipFill>
            <a:blip r:embed="rId2"/>
            <a:tile tx="0" ty="0" sx="100000" sy="100000" flip="none" algn="tl"/>
          </a:blipFill>
        </p:spPr>
        <p:txBody>
          <a:bodyPr>
            <a:normAutofit/>
          </a:bodyPr>
          <a:lstStyle/>
          <a:p>
            <a:r>
              <a:rPr lang="en-US" sz="5400" u="sng" dirty="0">
                <a:solidFill>
                  <a:schemeClr val="bg1">
                    <a:lumMod val="50000"/>
                  </a:schemeClr>
                </a:solidFill>
              </a:rPr>
              <a:t>User goals </a:t>
            </a:r>
          </a:p>
        </p:txBody>
      </p:sp>
      <p:sp>
        <p:nvSpPr>
          <p:cNvPr id="3" name="Text Placeholder 2"/>
          <p:cNvSpPr>
            <a:spLocks noGrp="1"/>
          </p:cNvSpPr>
          <p:nvPr>
            <p:ph type="body" idx="1"/>
          </p:nvPr>
        </p:nvSpPr>
        <p:spPr>
          <a:xfrm>
            <a:off x="2589212" y="3055512"/>
            <a:ext cx="8691963" cy="1342255"/>
          </a:xfrm>
          <a:blipFill>
            <a:blip r:embed="rId2"/>
            <a:tile tx="0" ty="0" sx="100000" sy="100000" flip="none" algn="tl"/>
          </a:blipFill>
        </p:spPr>
        <p:txBody>
          <a:bodyPr>
            <a:normAutofit/>
          </a:bodyPr>
          <a:lstStyle/>
          <a:p>
            <a:r>
              <a:rPr lang="en-US" sz="3600" dirty="0">
                <a:solidFill>
                  <a:schemeClr val="bg1"/>
                </a:solidFill>
              </a:rPr>
              <a:t>Let’s see.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686" y="643915"/>
            <a:ext cx="5074925" cy="582206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97125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54237" y="1006997"/>
            <a:ext cx="10567685" cy="2199189"/>
          </a:xfrm>
        </p:spPr>
        <p:txBody>
          <a:bodyPr>
            <a:normAutofit/>
          </a:bodyPr>
          <a:lstStyle/>
          <a:p>
            <a:pPr marL="914400" indent="-914400">
              <a:buFont typeface="+mj-lt"/>
              <a:buAutoNum type="arabicPeriod"/>
            </a:pPr>
            <a:r>
              <a:rPr lang="en-US" sz="4000" dirty="0">
                <a:solidFill>
                  <a:schemeClr val="bg1">
                    <a:lumMod val="50000"/>
                  </a:schemeClr>
                </a:solidFill>
              </a:rPr>
              <a:t>What’s the role of wedding planner from their own point?</a:t>
            </a:r>
          </a:p>
        </p:txBody>
      </p:sp>
      <p:sp>
        <p:nvSpPr>
          <p:cNvPr id="3" name="Text Placeholder 2"/>
          <p:cNvSpPr>
            <a:spLocks noGrp="1"/>
          </p:cNvSpPr>
          <p:nvPr>
            <p:ph type="body" idx="1"/>
          </p:nvPr>
        </p:nvSpPr>
        <p:spPr>
          <a:xfrm>
            <a:off x="1710313" y="2847372"/>
            <a:ext cx="9855531" cy="3039389"/>
          </a:xfrm>
        </p:spPr>
        <p:txBody>
          <a:bodyPr/>
          <a:lstStyle/>
          <a:p>
            <a:pPr marL="285750" indent="-285750">
              <a:buFont typeface="Wingdings" panose="05000000000000000000" pitchFamily="2" charset="2"/>
              <a:buChar char="§"/>
            </a:pPr>
            <a:r>
              <a:rPr lang="en-US" sz="2800" dirty="0">
                <a:solidFill>
                  <a:schemeClr val="bg1"/>
                </a:solidFill>
              </a:rPr>
              <a:t>Wedding planner help couples successfully plan their wedding day and see that every thing runs smoothly, your responsibilities include establishing a planning timeline and working with the bride and groom to choose everything from attire, to ceremony and reception venue , music and cakes</a:t>
            </a:r>
            <a:r>
              <a:rPr lang="en-US" dirty="0">
                <a:solidFill>
                  <a:schemeClr val="bg1"/>
                </a:solidFill>
              </a:rPr>
              <a:t>.</a:t>
            </a:r>
          </a:p>
        </p:txBody>
      </p:sp>
    </p:spTree>
    <p:extLst>
      <p:ext uri="{BB962C8B-B14F-4D97-AF65-F5344CB8AC3E}">
        <p14:creationId xmlns:p14="http://schemas.microsoft.com/office/powerpoint/2010/main" val="182564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8881" y="586451"/>
            <a:ext cx="9895730" cy="2376668"/>
          </a:xfrm>
        </p:spPr>
        <p:txBody>
          <a:bodyPr>
            <a:normAutofit/>
          </a:bodyPr>
          <a:lstStyle/>
          <a:p>
            <a:r>
              <a:rPr lang="en-US" sz="3600" dirty="0">
                <a:solidFill>
                  <a:schemeClr val="bg1">
                    <a:lumMod val="50000"/>
                  </a:schemeClr>
                </a:solidFill>
              </a:rPr>
              <a:t>2. What makes a good wedding planner ?</a:t>
            </a:r>
          </a:p>
        </p:txBody>
      </p:sp>
      <p:sp>
        <p:nvSpPr>
          <p:cNvPr id="3" name="Text Placeholder 2"/>
          <p:cNvSpPr>
            <a:spLocks noGrp="1"/>
          </p:cNvSpPr>
          <p:nvPr>
            <p:ph type="body" idx="1"/>
          </p:nvPr>
        </p:nvSpPr>
        <p:spPr>
          <a:xfrm>
            <a:off x="1759352" y="2480007"/>
            <a:ext cx="9745259" cy="3032567"/>
          </a:xfrm>
        </p:spPr>
        <p:txBody>
          <a:bodyPr>
            <a:noAutofit/>
          </a:bodyPr>
          <a:lstStyle/>
          <a:p>
            <a:pPr marL="285750" indent="-285750">
              <a:buFont typeface="Wingdings" panose="05000000000000000000" pitchFamily="2" charset="2"/>
              <a:buChar char="§"/>
            </a:pPr>
            <a:r>
              <a:rPr lang="en-US" sz="2800" dirty="0">
                <a:solidFill>
                  <a:schemeClr val="bg1"/>
                </a:solidFill>
              </a:rPr>
              <a:t>Good wedding planner possess excellent interpersonal skills that aid their when interacting with all parties involved. They should be friendly , outgoing and willing to work under pressure. Additionally wedding planners must have excellent communication skills to negotiate with vendors and merchants.</a:t>
            </a:r>
          </a:p>
        </p:txBody>
      </p:sp>
    </p:spTree>
    <p:extLst>
      <p:ext uri="{BB962C8B-B14F-4D97-AF65-F5344CB8AC3E}">
        <p14:creationId xmlns:p14="http://schemas.microsoft.com/office/powerpoint/2010/main" val="2838206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6284" y="262361"/>
            <a:ext cx="9722733" cy="1821084"/>
          </a:xfrm>
        </p:spPr>
        <p:txBody>
          <a:bodyPr>
            <a:normAutofit/>
          </a:bodyPr>
          <a:lstStyle/>
          <a:p>
            <a:r>
              <a:rPr lang="en-US" sz="4000" dirty="0">
                <a:solidFill>
                  <a:schemeClr val="bg1">
                    <a:lumMod val="50000"/>
                  </a:schemeClr>
                </a:solidFill>
              </a:rPr>
              <a:t>3. What should you expect from wedding planner?</a:t>
            </a:r>
          </a:p>
        </p:txBody>
      </p:sp>
      <p:sp>
        <p:nvSpPr>
          <p:cNvPr id="3" name="Text Placeholder 2"/>
          <p:cNvSpPr>
            <a:spLocks noGrp="1"/>
          </p:cNvSpPr>
          <p:nvPr>
            <p:ph type="body" idx="1"/>
          </p:nvPr>
        </p:nvSpPr>
        <p:spPr>
          <a:xfrm>
            <a:off x="1516284" y="2083444"/>
            <a:ext cx="10104698" cy="4595148"/>
          </a:xfrm>
        </p:spPr>
        <p:txBody>
          <a:bodyPr>
            <a:noAutofit/>
          </a:bodyPr>
          <a:lstStyle/>
          <a:p>
            <a:pPr marL="285750" indent="-285750">
              <a:buFont typeface="Wingdings" panose="05000000000000000000" pitchFamily="2" charset="2"/>
              <a:buChar char="§"/>
            </a:pPr>
            <a:r>
              <a:rPr lang="en-US" sz="2800" dirty="0">
                <a:solidFill>
                  <a:schemeClr val="bg1"/>
                </a:solidFill>
              </a:rPr>
              <a:t>interest</a:t>
            </a:r>
            <a:r>
              <a:rPr lang="ar-EG" sz="2800" dirty="0">
                <a:solidFill>
                  <a:schemeClr val="bg1"/>
                </a:solidFill>
              </a:rPr>
              <a:t> </a:t>
            </a:r>
            <a:r>
              <a:rPr lang="en-US" sz="2800" dirty="0">
                <a:solidFill>
                  <a:schemeClr val="bg1"/>
                </a:solidFill>
              </a:rPr>
              <a:t> about what the bride and groom want exactly. </a:t>
            </a:r>
          </a:p>
          <a:p>
            <a:pPr marL="285750" indent="-285750">
              <a:buFont typeface="Wingdings" panose="05000000000000000000" pitchFamily="2" charset="2"/>
              <a:buChar char="§"/>
            </a:pPr>
            <a:r>
              <a:rPr lang="en-US" sz="2800" dirty="0">
                <a:solidFill>
                  <a:schemeClr val="bg1"/>
                </a:solidFill>
              </a:rPr>
              <a:t>Coordinate during the whole day.</a:t>
            </a:r>
          </a:p>
          <a:p>
            <a:pPr marL="285750" indent="-285750">
              <a:buFont typeface="Wingdings" panose="05000000000000000000" pitchFamily="2" charset="2"/>
              <a:buChar char="§"/>
            </a:pPr>
            <a:r>
              <a:rPr lang="en-US" sz="2800" dirty="0">
                <a:solidFill>
                  <a:schemeClr val="bg1"/>
                </a:solidFill>
              </a:rPr>
              <a:t>Time management.</a:t>
            </a:r>
          </a:p>
          <a:p>
            <a:pPr marL="285750" indent="-285750">
              <a:buFont typeface="Wingdings" panose="05000000000000000000" pitchFamily="2" charset="2"/>
              <a:buChar char="§"/>
            </a:pPr>
            <a:r>
              <a:rPr lang="en-US" sz="2800" dirty="0">
                <a:solidFill>
                  <a:schemeClr val="bg1"/>
                </a:solidFill>
              </a:rPr>
              <a:t>Appropriate budget.</a:t>
            </a:r>
          </a:p>
          <a:p>
            <a:pPr marL="285750" indent="-285750">
              <a:buFont typeface="Wingdings" panose="05000000000000000000" pitchFamily="2" charset="2"/>
              <a:buChar char="§"/>
            </a:pPr>
            <a:r>
              <a:rPr lang="en-US" sz="2800" dirty="0">
                <a:solidFill>
                  <a:schemeClr val="bg1"/>
                </a:solidFill>
              </a:rPr>
              <a:t>Interest about small details.</a:t>
            </a:r>
          </a:p>
          <a:p>
            <a:pPr marL="285750" indent="-285750">
              <a:buFont typeface="Wingdings" panose="05000000000000000000" pitchFamily="2" charset="2"/>
              <a:buChar char="§"/>
            </a:pPr>
            <a:r>
              <a:rPr lang="en-US" sz="2800" dirty="0">
                <a:solidFill>
                  <a:schemeClr val="bg1"/>
                </a:solidFill>
              </a:rPr>
              <a:t>Do his best to make the bride more happy on her day.</a:t>
            </a:r>
          </a:p>
          <a:p>
            <a:pPr marL="285750" indent="-285750">
              <a:buFont typeface="Wingdings" panose="05000000000000000000" pitchFamily="2" charset="2"/>
              <a:buChar char="§"/>
            </a:pPr>
            <a:r>
              <a:rPr lang="en-US" sz="2800" dirty="0">
                <a:solidFill>
                  <a:schemeClr val="bg1"/>
                </a:solidFill>
              </a:rPr>
              <a:t>Good service. </a:t>
            </a:r>
          </a:p>
          <a:p>
            <a:pPr marL="285750" indent="-285750">
              <a:buFont typeface="Wingdings" panose="05000000000000000000" pitchFamily="2" charset="2"/>
              <a:buChar char="§"/>
            </a:pPr>
            <a:r>
              <a:rPr lang="en-US" sz="2800" dirty="0">
                <a:solidFill>
                  <a:schemeClr val="bg1"/>
                </a:solidFill>
              </a:rPr>
              <a:t>How deal with all risk may happen in bridal.</a:t>
            </a:r>
          </a:p>
          <a:p>
            <a:pPr marL="285750" indent="-285750">
              <a:buFont typeface="Wingdings" panose="05000000000000000000" pitchFamily="2" charset="2"/>
              <a:buChar char="§"/>
            </a:pPr>
            <a:endParaRPr lang="en-US" sz="1600" dirty="0"/>
          </a:p>
        </p:txBody>
      </p:sp>
    </p:spTree>
    <p:extLst>
      <p:ext uri="{BB962C8B-B14F-4D97-AF65-F5344CB8AC3E}">
        <p14:creationId xmlns:p14="http://schemas.microsoft.com/office/powerpoint/2010/main" val="17115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5181" y="609601"/>
            <a:ext cx="10266120" cy="1751635"/>
          </a:xfrm>
        </p:spPr>
        <p:txBody>
          <a:bodyPr>
            <a:normAutofit/>
          </a:bodyPr>
          <a:lstStyle/>
          <a:p>
            <a:r>
              <a:rPr lang="en-US" sz="3600" dirty="0">
                <a:solidFill>
                  <a:schemeClr val="bg1">
                    <a:lumMod val="50000"/>
                  </a:schemeClr>
                </a:solidFill>
              </a:rPr>
              <a:t>4. What the most thing they need from wedding planner?</a:t>
            </a:r>
          </a:p>
        </p:txBody>
      </p:sp>
      <p:sp>
        <p:nvSpPr>
          <p:cNvPr id="3" name="Text Placeholder 2"/>
          <p:cNvSpPr>
            <a:spLocks noGrp="1"/>
          </p:cNvSpPr>
          <p:nvPr>
            <p:ph type="body" idx="1"/>
          </p:nvPr>
        </p:nvSpPr>
        <p:spPr>
          <a:xfrm>
            <a:off x="1527547" y="2361236"/>
            <a:ext cx="9665172" cy="1006998"/>
          </a:xfrm>
        </p:spPr>
        <p:txBody>
          <a:bodyPr>
            <a:normAutofit/>
          </a:bodyPr>
          <a:lstStyle/>
          <a:p>
            <a:pPr marL="285750" indent="-285750">
              <a:buFont typeface="Wingdings" panose="05000000000000000000" pitchFamily="2" charset="2"/>
              <a:buChar char="§"/>
            </a:pPr>
            <a:r>
              <a:rPr lang="en-US" sz="2800" dirty="0">
                <a:solidFill>
                  <a:schemeClr val="bg1"/>
                </a:solidFill>
              </a:rPr>
              <a:t>Insure that the wedding day would be perfect.</a:t>
            </a:r>
          </a:p>
        </p:txBody>
      </p:sp>
      <p:sp>
        <p:nvSpPr>
          <p:cNvPr id="5" name="Rectangle 4"/>
          <p:cNvSpPr/>
          <p:nvPr/>
        </p:nvSpPr>
        <p:spPr>
          <a:xfrm>
            <a:off x="1655181" y="3823068"/>
            <a:ext cx="10266119" cy="646331"/>
          </a:xfrm>
          <a:prstGeom prst="rect">
            <a:avLst/>
          </a:prstGeom>
        </p:spPr>
        <p:txBody>
          <a:bodyPr wrap="square">
            <a:spAutoFit/>
          </a:bodyPr>
          <a:lstStyle/>
          <a:p>
            <a:r>
              <a:rPr lang="en-US" sz="3600" dirty="0">
                <a:solidFill>
                  <a:schemeClr val="bg1">
                    <a:lumMod val="50000"/>
                  </a:schemeClr>
                </a:solidFill>
              </a:rPr>
              <a:t>5. How they know about wedding planner ?</a:t>
            </a:r>
            <a:endParaRPr lang="en-US" sz="3600" dirty="0"/>
          </a:p>
        </p:txBody>
      </p:sp>
      <p:sp>
        <p:nvSpPr>
          <p:cNvPr id="6" name="TextBox 5"/>
          <p:cNvSpPr txBox="1"/>
          <p:nvPr/>
        </p:nvSpPr>
        <p:spPr>
          <a:xfrm>
            <a:off x="1655181" y="4924233"/>
            <a:ext cx="7569842" cy="523220"/>
          </a:xfrm>
          <a:prstGeom prst="rect">
            <a:avLst/>
          </a:prstGeom>
          <a:noFill/>
        </p:spPr>
        <p:txBody>
          <a:bodyPr wrap="square" rtlCol="0">
            <a:spAutoFit/>
          </a:bodyPr>
          <a:lstStyle/>
          <a:p>
            <a:pPr marL="457200" indent="-457200">
              <a:buClr>
                <a:schemeClr val="accent1"/>
              </a:buClr>
              <a:buFont typeface="Wingdings" panose="05000000000000000000" pitchFamily="2" charset="2"/>
              <a:buChar char="§"/>
            </a:pPr>
            <a:r>
              <a:rPr lang="en-US" sz="2800" dirty="0">
                <a:solidFill>
                  <a:schemeClr val="bg1"/>
                </a:solidFill>
              </a:rPr>
              <a:t>By advertisements in social media.</a:t>
            </a:r>
          </a:p>
        </p:txBody>
      </p:sp>
    </p:spTree>
    <p:extLst>
      <p:ext uri="{BB962C8B-B14F-4D97-AF65-F5344CB8AC3E}">
        <p14:creationId xmlns:p14="http://schemas.microsoft.com/office/powerpoint/2010/main" val="403507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6836" y="609601"/>
            <a:ext cx="9688010" cy="1219200"/>
          </a:xfrm>
        </p:spPr>
        <p:txBody>
          <a:bodyPr>
            <a:normAutofit fontScale="90000"/>
          </a:bodyPr>
          <a:lstStyle/>
          <a:p>
            <a:r>
              <a:rPr lang="en-US" sz="4000" dirty="0">
                <a:solidFill>
                  <a:schemeClr val="bg1">
                    <a:lumMod val="50000"/>
                  </a:schemeClr>
                </a:solidFill>
              </a:rPr>
              <a:t>6. What is the problem they can meet?</a:t>
            </a:r>
          </a:p>
        </p:txBody>
      </p:sp>
      <p:sp>
        <p:nvSpPr>
          <p:cNvPr id="3" name="Text Placeholder 2"/>
          <p:cNvSpPr>
            <a:spLocks noGrp="1"/>
          </p:cNvSpPr>
          <p:nvPr>
            <p:ph type="body" idx="1"/>
          </p:nvPr>
        </p:nvSpPr>
        <p:spPr>
          <a:xfrm>
            <a:off x="1770926" y="1828801"/>
            <a:ext cx="9572263" cy="4010890"/>
          </a:xfrm>
        </p:spPr>
        <p:txBody>
          <a:bodyPr>
            <a:noAutofit/>
          </a:bodyPr>
          <a:lstStyle/>
          <a:p>
            <a:pPr marL="285750" indent="-285750">
              <a:buFont typeface="Wingdings" panose="05000000000000000000" pitchFamily="2" charset="2"/>
              <a:buChar char="§"/>
            </a:pPr>
            <a:r>
              <a:rPr lang="en-US" sz="2400" dirty="0">
                <a:solidFill>
                  <a:schemeClr val="bg1"/>
                </a:solidFill>
              </a:rPr>
              <a:t>Service is bad.</a:t>
            </a:r>
            <a:endParaRPr lang="ar-EG" sz="2400" dirty="0">
              <a:solidFill>
                <a:schemeClr val="bg1"/>
              </a:solidFill>
            </a:endParaRPr>
          </a:p>
          <a:p>
            <a:pPr marL="285750" indent="-285750">
              <a:buFont typeface="Wingdings" panose="05000000000000000000" pitchFamily="2" charset="2"/>
              <a:buChar char="§"/>
            </a:pPr>
            <a:r>
              <a:rPr lang="en-US" sz="2400" dirty="0">
                <a:solidFill>
                  <a:schemeClr val="bg1"/>
                </a:solidFill>
              </a:rPr>
              <a:t>Prices are expensive</a:t>
            </a:r>
          </a:p>
          <a:p>
            <a:pPr marL="285750" indent="-285750">
              <a:buFont typeface="Wingdings" panose="05000000000000000000" pitchFamily="2" charset="2"/>
              <a:buChar char="§"/>
            </a:pPr>
            <a:r>
              <a:rPr lang="en-US" sz="2400" dirty="0">
                <a:solidFill>
                  <a:schemeClr val="bg1"/>
                </a:solidFill>
              </a:rPr>
              <a:t>Hearing about many features but when he visit this site he can’t found any thing.</a:t>
            </a:r>
          </a:p>
          <a:p>
            <a:pPr marL="285750" indent="-285750">
              <a:buFont typeface="Wingdings" panose="05000000000000000000" pitchFamily="2" charset="2"/>
              <a:buChar char="§"/>
            </a:pPr>
            <a:r>
              <a:rPr lang="en-US" sz="2400" dirty="0">
                <a:solidFill>
                  <a:schemeClr val="bg1"/>
                </a:solidFill>
              </a:rPr>
              <a:t>More search that waste his time.</a:t>
            </a:r>
          </a:p>
          <a:p>
            <a:pPr marL="285750" indent="-285750">
              <a:buFont typeface="Wingdings" panose="05000000000000000000" pitchFamily="2" charset="2"/>
              <a:buChar char="§"/>
            </a:pPr>
            <a:r>
              <a:rPr lang="en-US" sz="2400" dirty="0">
                <a:solidFill>
                  <a:schemeClr val="bg1"/>
                </a:solidFill>
              </a:rPr>
              <a:t>Many brides can’t found good makeup artist they need or photographer who has skill they need.</a:t>
            </a:r>
          </a:p>
          <a:p>
            <a:pPr marL="285750" indent="-285750">
              <a:buFont typeface="Wingdings" panose="05000000000000000000" pitchFamily="2" charset="2"/>
              <a:buChar char="§"/>
            </a:pPr>
            <a:r>
              <a:rPr lang="en-US" sz="2400" dirty="0">
                <a:solidFill>
                  <a:schemeClr val="bg1"/>
                </a:solidFill>
              </a:rPr>
              <a:t> difficult to find who cat care about their details they need.</a:t>
            </a:r>
            <a:r>
              <a:rPr lang="ar-EG" sz="2400" dirty="0">
                <a:solidFill>
                  <a:schemeClr val="bg1"/>
                </a:solidFill>
              </a:rPr>
              <a:t>ٍ</a:t>
            </a:r>
            <a:endParaRPr lang="en-US" sz="2400" dirty="0">
              <a:solidFill>
                <a:schemeClr val="bg1"/>
              </a:solidFill>
            </a:endParaRPr>
          </a:p>
        </p:txBody>
      </p:sp>
    </p:spTree>
    <p:extLst>
      <p:ext uri="{BB962C8B-B14F-4D97-AF65-F5344CB8AC3E}">
        <p14:creationId xmlns:p14="http://schemas.microsoft.com/office/powerpoint/2010/main" val="4138321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8437" y="506879"/>
            <a:ext cx="3515126" cy="778663"/>
          </a:xfrm>
        </p:spPr>
        <p:txBody>
          <a:bodyPr>
            <a:noAutofit/>
          </a:bodyPr>
          <a:lstStyle/>
          <a:p>
            <a:r>
              <a:rPr lang="en-US" sz="5400" u="sng" dirty="0">
                <a:solidFill>
                  <a:schemeClr val="bg1">
                    <a:lumMod val="50000"/>
                  </a:schemeClr>
                </a:solidFill>
              </a:rPr>
              <a:t>user goals</a:t>
            </a:r>
          </a:p>
        </p:txBody>
      </p:sp>
      <p:sp>
        <p:nvSpPr>
          <p:cNvPr id="4" name="TextBox 3"/>
          <p:cNvSpPr txBox="1"/>
          <p:nvPr/>
        </p:nvSpPr>
        <p:spPr>
          <a:xfrm>
            <a:off x="1761658" y="1607660"/>
            <a:ext cx="8668684" cy="3836948"/>
          </a:xfrm>
          <a:prstGeom prst="rect">
            <a:avLst/>
          </a:prstGeom>
          <a:noFill/>
        </p:spPr>
        <p:txBody>
          <a:bodyPr wrap="square" rtlCol="0">
            <a:spAutoFit/>
          </a:bodyPr>
          <a:lstStyle/>
          <a:p>
            <a:pPr marL="285750" indent="-285750" defTabSz="457200">
              <a:lnSpc>
                <a:spcPct val="150000"/>
              </a:lnSpc>
              <a:spcBef>
                <a:spcPts val="1000"/>
              </a:spcBef>
              <a:buClr>
                <a:schemeClr val="accent1"/>
              </a:buClr>
              <a:buFont typeface="Wingdings" panose="05000000000000000000" pitchFamily="2" charset="2"/>
              <a:buChar char="§"/>
            </a:pPr>
            <a:r>
              <a:rPr lang="en-US" sz="2800" dirty="0">
                <a:solidFill>
                  <a:schemeClr val="bg1"/>
                </a:solidFill>
              </a:rPr>
              <a:t>Provide good offers</a:t>
            </a:r>
            <a:endParaRPr lang="ar-EG" sz="2800" dirty="0">
              <a:solidFill>
                <a:schemeClr val="bg1"/>
              </a:solidFill>
            </a:endParaRPr>
          </a:p>
          <a:p>
            <a:pPr marL="285750" indent="-285750" defTabSz="457200">
              <a:lnSpc>
                <a:spcPct val="150000"/>
              </a:lnSpc>
              <a:spcBef>
                <a:spcPts val="1000"/>
              </a:spcBef>
              <a:buClr>
                <a:schemeClr val="accent1"/>
              </a:buClr>
              <a:buFont typeface="Wingdings" panose="05000000000000000000" pitchFamily="2" charset="2"/>
              <a:buChar char="§"/>
            </a:pPr>
            <a:r>
              <a:rPr lang="en-US" sz="2800" dirty="0">
                <a:solidFill>
                  <a:schemeClr val="bg1"/>
                </a:solidFill>
              </a:rPr>
              <a:t>Good service. </a:t>
            </a:r>
            <a:endParaRPr lang="ar-EG" sz="2800" dirty="0">
              <a:solidFill>
                <a:schemeClr val="bg1"/>
              </a:solidFill>
            </a:endParaRPr>
          </a:p>
          <a:p>
            <a:pPr marL="285750" indent="-285750" defTabSz="457200">
              <a:lnSpc>
                <a:spcPct val="150000"/>
              </a:lnSpc>
              <a:spcBef>
                <a:spcPts val="1000"/>
              </a:spcBef>
              <a:buClr>
                <a:schemeClr val="accent1"/>
              </a:buClr>
              <a:buFont typeface="Wingdings" panose="05000000000000000000" pitchFamily="2" charset="2"/>
              <a:buChar char="§"/>
            </a:pPr>
            <a:r>
              <a:rPr lang="en-US" sz="2800" dirty="0">
                <a:solidFill>
                  <a:schemeClr val="bg1"/>
                </a:solidFill>
              </a:rPr>
              <a:t>Facilitate the search method</a:t>
            </a:r>
            <a:endParaRPr lang="ar-EG" sz="2800" dirty="0">
              <a:solidFill>
                <a:schemeClr val="bg1"/>
              </a:solidFill>
            </a:endParaRPr>
          </a:p>
          <a:p>
            <a:pPr marL="285750" indent="-285750" defTabSz="457200">
              <a:lnSpc>
                <a:spcPct val="150000"/>
              </a:lnSpc>
              <a:spcBef>
                <a:spcPts val="1000"/>
              </a:spcBef>
              <a:buClr>
                <a:schemeClr val="accent1"/>
              </a:buClr>
              <a:buFont typeface="Wingdings" panose="05000000000000000000" pitchFamily="2" charset="2"/>
              <a:buChar char="§"/>
            </a:pPr>
            <a:r>
              <a:rPr lang="en-US" sz="2800" dirty="0">
                <a:solidFill>
                  <a:schemeClr val="bg1"/>
                </a:solidFill>
              </a:rPr>
              <a:t>Existence of previous work to ensure the service</a:t>
            </a:r>
            <a:endParaRPr lang="ar-EG" sz="2800" dirty="0">
              <a:solidFill>
                <a:schemeClr val="bg1"/>
              </a:solidFill>
            </a:endParaRPr>
          </a:p>
          <a:p>
            <a:pPr marL="285750" indent="-285750" defTabSz="457200">
              <a:lnSpc>
                <a:spcPct val="150000"/>
              </a:lnSpc>
              <a:spcBef>
                <a:spcPts val="1000"/>
              </a:spcBef>
              <a:buClr>
                <a:schemeClr val="accent1"/>
              </a:buClr>
              <a:buFont typeface="Wingdings" panose="05000000000000000000" pitchFamily="2" charset="2"/>
              <a:buChar char="§"/>
            </a:pPr>
            <a:r>
              <a:rPr lang="en-US" sz="2800" dirty="0">
                <a:solidFill>
                  <a:schemeClr val="bg1"/>
                </a:solidFill>
              </a:rPr>
              <a:t>Provide more than one payment method</a:t>
            </a:r>
            <a:endParaRPr lang="ar-EG" sz="2800" dirty="0">
              <a:solidFill>
                <a:schemeClr val="bg1"/>
              </a:solidFill>
            </a:endParaRPr>
          </a:p>
        </p:txBody>
      </p:sp>
    </p:spTree>
    <p:extLst>
      <p:ext uri="{BB962C8B-B14F-4D97-AF65-F5344CB8AC3E}">
        <p14:creationId xmlns:p14="http://schemas.microsoft.com/office/powerpoint/2010/main" val="55059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63963" y="2539440"/>
            <a:ext cx="9064074" cy="1779121"/>
          </a:xfrm>
        </p:spPr>
        <p:txBody>
          <a:bodyPr>
            <a:normAutofit/>
          </a:bodyPr>
          <a:lstStyle/>
          <a:p>
            <a:r>
              <a:rPr lang="en-US" b="1" dirty="0">
                <a:solidFill>
                  <a:schemeClr val="bg1"/>
                </a:solidFill>
              </a:rPr>
              <a:t>The user is the groom and the bride who wants to organize a good wedding with a good price</a:t>
            </a:r>
          </a:p>
        </p:txBody>
      </p:sp>
    </p:spTree>
    <p:extLst>
      <p:ext uri="{BB962C8B-B14F-4D97-AF65-F5344CB8AC3E}">
        <p14:creationId xmlns:p14="http://schemas.microsoft.com/office/powerpoint/2010/main" val="1267870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6000" u="sng" dirty="0">
                <a:solidFill>
                  <a:schemeClr val="bg1">
                    <a:lumMod val="50000"/>
                  </a:schemeClr>
                </a:solidFill>
              </a:rPr>
              <a:t>User persona </a:t>
            </a:r>
          </a:p>
        </p:txBody>
      </p:sp>
      <p:sp>
        <p:nvSpPr>
          <p:cNvPr id="5" name="TextBox 4"/>
          <p:cNvSpPr txBox="1"/>
          <p:nvPr/>
        </p:nvSpPr>
        <p:spPr>
          <a:xfrm>
            <a:off x="2834955" y="3893524"/>
            <a:ext cx="2590516" cy="646331"/>
          </a:xfrm>
          <a:prstGeom prst="rect">
            <a:avLst/>
          </a:prstGeom>
          <a:noFill/>
        </p:spPr>
        <p:txBody>
          <a:bodyPr wrap="square" rtlCol="0">
            <a:spAutoFit/>
          </a:bodyPr>
          <a:lstStyle/>
          <a:p>
            <a:r>
              <a:rPr lang="en-US" sz="3600" dirty="0">
                <a:solidFill>
                  <a:schemeClr val="bg1"/>
                </a:solidFill>
              </a:rPr>
              <a:t>Let’s see.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5471" y="2187616"/>
            <a:ext cx="6079140" cy="4058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467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rgbClr val="FFFFFF">
              <a:shade val="85000"/>
            </a:srgbClr>
          </a:fgClr>
          <a:bgClr>
            <a:schemeClr val="bg1"/>
          </a:bgClr>
        </a:patt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004841" cy="6858000"/>
          </a:xfrm>
          <a:prstGeom prst="rect">
            <a:avLst/>
          </a:prstGeom>
        </p:spPr>
      </p:pic>
      <p:sp>
        <p:nvSpPr>
          <p:cNvPr id="5" name="TextBox 4"/>
          <p:cNvSpPr txBox="1"/>
          <p:nvPr/>
        </p:nvSpPr>
        <p:spPr>
          <a:xfrm>
            <a:off x="4421527" y="224539"/>
            <a:ext cx="3426107" cy="1631216"/>
          </a:xfrm>
          <a:prstGeom prst="rect">
            <a:avLst/>
          </a:prstGeom>
          <a:noFill/>
        </p:spPr>
        <p:txBody>
          <a:bodyPr wrap="square" rtlCol="0">
            <a:spAutoFit/>
          </a:bodyPr>
          <a:lstStyle/>
          <a:p>
            <a:r>
              <a:rPr lang="en-US" sz="2000" dirty="0">
                <a:solidFill>
                  <a:schemeClr val="bg1">
                    <a:lumMod val="65000"/>
                  </a:schemeClr>
                </a:solidFill>
              </a:rPr>
              <a:t>name: </a:t>
            </a:r>
            <a:r>
              <a:rPr lang="en-US" sz="2000" dirty="0">
                <a:solidFill>
                  <a:schemeClr val="accent2">
                    <a:lumMod val="75000"/>
                  </a:schemeClr>
                </a:solidFill>
              </a:rPr>
              <a:t>Lina.</a:t>
            </a:r>
          </a:p>
          <a:p>
            <a:r>
              <a:rPr lang="en-US" sz="2000" dirty="0">
                <a:solidFill>
                  <a:schemeClr val="bg1">
                    <a:lumMod val="65000"/>
                  </a:schemeClr>
                </a:solidFill>
              </a:rPr>
              <a:t>Age</a:t>
            </a:r>
            <a:r>
              <a:rPr lang="en-US" sz="2000" dirty="0">
                <a:solidFill>
                  <a:schemeClr val="accent2">
                    <a:lumMod val="75000"/>
                  </a:schemeClr>
                </a:solidFill>
              </a:rPr>
              <a:t>: 25.</a:t>
            </a:r>
          </a:p>
          <a:p>
            <a:r>
              <a:rPr lang="en-US" sz="2000" dirty="0">
                <a:solidFill>
                  <a:schemeClr val="bg1">
                    <a:lumMod val="65000"/>
                  </a:schemeClr>
                </a:solidFill>
              </a:rPr>
              <a:t>Salary:</a:t>
            </a:r>
            <a:r>
              <a:rPr lang="en-US" sz="2000" dirty="0">
                <a:solidFill>
                  <a:schemeClr val="accent2">
                    <a:lumMod val="75000"/>
                  </a:schemeClr>
                </a:solidFill>
              </a:rPr>
              <a:t> 6000 EP.</a:t>
            </a:r>
          </a:p>
          <a:p>
            <a:r>
              <a:rPr lang="en-US" sz="2000" dirty="0">
                <a:solidFill>
                  <a:schemeClr val="bg1">
                    <a:lumMod val="65000"/>
                  </a:schemeClr>
                </a:solidFill>
              </a:rPr>
              <a:t>Job: </a:t>
            </a:r>
            <a:r>
              <a:rPr lang="en-US" sz="2000" dirty="0">
                <a:solidFill>
                  <a:schemeClr val="accent2">
                    <a:lumMod val="75000"/>
                  </a:schemeClr>
                </a:solidFill>
              </a:rPr>
              <a:t>Fashion blogger.</a:t>
            </a:r>
          </a:p>
          <a:p>
            <a:r>
              <a:rPr lang="en-US" sz="2000" dirty="0">
                <a:solidFill>
                  <a:schemeClr val="bg1">
                    <a:lumMod val="65000"/>
                  </a:schemeClr>
                </a:solidFill>
              </a:rPr>
              <a:t>Status: </a:t>
            </a:r>
            <a:r>
              <a:rPr lang="en-US" sz="2000" dirty="0">
                <a:solidFill>
                  <a:schemeClr val="accent2">
                    <a:lumMod val="75000"/>
                  </a:schemeClr>
                </a:solidFill>
              </a:rPr>
              <a:t>Betrothed</a:t>
            </a:r>
            <a:r>
              <a:rPr lang="en-US" sz="2000" dirty="0"/>
              <a:t>.</a:t>
            </a:r>
          </a:p>
        </p:txBody>
      </p:sp>
      <p:sp>
        <p:nvSpPr>
          <p:cNvPr id="6" name="TextBox 5"/>
          <p:cNvSpPr txBox="1"/>
          <p:nvPr/>
        </p:nvSpPr>
        <p:spPr>
          <a:xfrm>
            <a:off x="4421528" y="2696817"/>
            <a:ext cx="3310359" cy="707886"/>
          </a:xfrm>
          <a:prstGeom prst="rect">
            <a:avLst/>
          </a:prstGeom>
          <a:noFill/>
        </p:spPr>
        <p:txBody>
          <a:bodyPr wrap="square" rtlCol="0">
            <a:spAutoFit/>
          </a:bodyPr>
          <a:lstStyle/>
          <a:p>
            <a:r>
              <a:rPr lang="en-US" sz="2000" dirty="0">
                <a:solidFill>
                  <a:schemeClr val="bg1">
                    <a:lumMod val="65000"/>
                  </a:schemeClr>
                </a:solidFill>
              </a:rPr>
              <a:t>Hoppy:</a:t>
            </a:r>
          </a:p>
          <a:p>
            <a:r>
              <a:rPr lang="en-US" sz="2000" dirty="0">
                <a:solidFill>
                  <a:schemeClr val="accent2">
                    <a:lumMod val="75000"/>
                  </a:schemeClr>
                </a:solidFill>
              </a:rPr>
              <a:t>Playing tennis, reading</a:t>
            </a:r>
            <a:r>
              <a:rPr lang="en-US" dirty="0"/>
              <a:t>.</a:t>
            </a:r>
          </a:p>
        </p:txBody>
      </p:sp>
      <p:sp>
        <p:nvSpPr>
          <p:cNvPr id="7" name="TextBox 6"/>
          <p:cNvSpPr txBox="1"/>
          <p:nvPr/>
        </p:nvSpPr>
        <p:spPr>
          <a:xfrm>
            <a:off x="4421528" y="1982006"/>
            <a:ext cx="4223481" cy="707886"/>
          </a:xfrm>
          <a:prstGeom prst="rect">
            <a:avLst/>
          </a:prstGeom>
          <a:noFill/>
        </p:spPr>
        <p:txBody>
          <a:bodyPr wrap="square" rtlCol="0">
            <a:spAutoFit/>
          </a:bodyPr>
          <a:lstStyle/>
          <a:p>
            <a:r>
              <a:rPr lang="en-US" sz="2000" dirty="0">
                <a:solidFill>
                  <a:schemeClr val="bg1">
                    <a:lumMod val="65000"/>
                  </a:schemeClr>
                </a:solidFill>
              </a:rPr>
              <a:t>Application:</a:t>
            </a:r>
          </a:p>
          <a:p>
            <a:r>
              <a:rPr lang="en-US" sz="2000" dirty="0">
                <a:solidFill>
                  <a:schemeClr val="accent2">
                    <a:lumMod val="75000"/>
                  </a:schemeClr>
                </a:solidFill>
              </a:rPr>
              <a:t>Facebook , Twitter , </a:t>
            </a:r>
            <a:r>
              <a:rPr lang="en-US" sz="2000" dirty="0" err="1">
                <a:solidFill>
                  <a:schemeClr val="accent2">
                    <a:lumMod val="75000"/>
                  </a:schemeClr>
                </a:solidFill>
              </a:rPr>
              <a:t>WhatsApp</a:t>
            </a:r>
            <a:r>
              <a:rPr lang="en-US" sz="2000" dirty="0">
                <a:solidFill>
                  <a:schemeClr val="accent2">
                    <a:lumMod val="75000"/>
                  </a:schemeClr>
                </a:solidFill>
              </a:rPr>
              <a:t> </a:t>
            </a:r>
            <a:r>
              <a:rPr lang="en-US" dirty="0"/>
              <a:t>.</a:t>
            </a:r>
          </a:p>
        </p:txBody>
      </p:sp>
      <p:sp>
        <p:nvSpPr>
          <p:cNvPr id="8" name="TextBox 7"/>
          <p:cNvSpPr txBox="1"/>
          <p:nvPr/>
        </p:nvSpPr>
        <p:spPr>
          <a:xfrm>
            <a:off x="4317357" y="3530954"/>
            <a:ext cx="7187880"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lumMod val="65000"/>
                  </a:schemeClr>
                </a:solidFill>
              </a:rPr>
              <a:t>Which time do you browse the internet and watch advertisements and videos ?</a:t>
            </a:r>
          </a:p>
        </p:txBody>
      </p:sp>
      <p:sp>
        <p:nvSpPr>
          <p:cNvPr id="9" name="TextBox 8"/>
          <p:cNvSpPr txBox="1"/>
          <p:nvPr/>
        </p:nvSpPr>
        <p:spPr>
          <a:xfrm>
            <a:off x="4664597" y="4301965"/>
            <a:ext cx="1709122" cy="400110"/>
          </a:xfrm>
          <a:prstGeom prst="rect">
            <a:avLst/>
          </a:prstGeom>
          <a:noFill/>
        </p:spPr>
        <p:txBody>
          <a:bodyPr wrap="none" rtlCol="0">
            <a:spAutoFit/>
          </a:bodyPr>
          <a:lstStyle/>
          <a:p>
            <a:r>
              <a:rPr lang="en-US" sz="2000" dirty="0">
                <a:solidFill>
                  <a:schemeClr val="accent2">
                    <a:lumMod val="75000"/>
                  </a:schemeClr>
                </a:solidFill>
              </a:rPr>
              <a:t>In weekend</a:t>
            </a:r>
            <a:r>
              <a:rPr lang="en-US" dirty="0"/>
              <a:t>.</a:t>
            </a:r>
          </a:p>
        </p:txBody>
      </p:sp>
      <p:sp>
        <p:nvSpPr>
          <p:cNvPr id="10" name="TextBox 9"/>
          <p:cNvSpPr txBox="1"/>
          <p:nvPr/>
        </p:nvSpPr>
        <p:spPr>
          <a:xfrm>
            <a:off x="4317357" y="4826755"/>
            <a:ext cx="5383205" cy="369332"/>
          </a:xfrm>
          <a:prstGeom prst="rect">
            <a:avLst/>
          </a:prstGeom>
          <a:noFill/>
        </p:spPr>
        <p:txBody>
          <a:bodyPr wrap="none" rtlCol="0">
            <a:spAutoFit/>
          </a:bodyPr>
          <a:lstStyle/>
          <a:p>
            <a:pPr marL="285750" indent="-285750">
              <a:buFont typeface="Courier New" panose="02070309020205020404" pitchFamily="49" charset="0"/>
              <a:buChar char="o"/>
            </a:pPr>
            <a:r>
              <a:rPr lang="en-US" dirty="0">
                <a:solidFill>
                  <a:schemeClr val="bg1">
                    <a:lumMod val="65000"/>
                  </a:schemeClr>
                </a:solidFill>
              </a:rPr>
              <a:t>Do you deal with wedding planner before ?</a:t>
            </a:r>
          </a:p>
        </p:txBody>
      </p:sp>
      <p:sp>
        <p:nvSpPr>
          <p:cNvPr id="11" name="TextBox 10"/>
          <p:cNvSpPr txBox="1"/>
          <p:nvPr/>
        </p:nvSpPr>
        <p:spPr>
          <a:xfrm>
            <a:off x="4664597" y="5320767"/>
            <a:ext cx="4597734" cy="369332"/>
          </a:xfrm>
          <a:prstGeom prst="rect">
            <a:avLst/>
          </a:prstGeom>
          <a:noFill/>
        </p:spPr>
        <p:txBody>
          <a:bodyPr wrap="none" rtlCol="0">
            <a:spAutoFit/>
          </a:bodyPr>
          <a:lstStyle/>
          <a:p>
            <a:r>
              <a:rPr lang="en-US" dirty="0">
                <a:solidFill>
                  <a:schemeClr val="accent2">
                    <a:lumMod val="75000"/>
                  </a:schemeClr>
                </a:solidFill>
              </a:rPr>
              <a:t>Yes , to book for my wedding day near.</a:t>
            </a:r>
          </a:p>
        </p:txBody>
      </p:sp>
      <p:sp>
        <p:nvSpPr>
          <p:cNvPr id="12" name="TextBox 11"/>
          <p:cNvSpPr txBox="1"/>
          <p:nvPr/>
        </p:nvSpPr>
        <p:spPr>
          <a:xfrm>
            <a:off x="4421528" y="5814779"/>
            <a:ext cx="5981125" cy="400110"/>
          </a:xfrm>
          <a:prstGeom prst="rect">
            <a:avLst/>
          </a:prstGeom>
          <a:noFill/>
        </p:spPr>
        <p:txBody>
          <a:bodyPr wrap="none" rtlCol="0">
            <a:spAutoFit/>
          </a:bodyPr>
          <a:lstStyle/>
          <a:p>
            <a:pPr marL="285750" indent="-285750">
              <a:buFont typeface="Courier New" panose="02070309020205020404" pitchFamily="49" charset="0"/>
              <a:buChar char="o"/>
            </a:pPr>
            <a:r>
              <a:rPr lang="en-US" sz="2000" dirty="0">
                <a:solidFill>
                  <a:schemeClr val="bg1">
                    <a:lumMod val="65000"/>
                  </a:schemeClr>
                </a:solidFill>
              </a:rPr>
              <a:t>How do you know about wedding planner ?</a:t>
            </a:r>
          </a:p>
        </p:txBody>
      </p:sp>
      <p:sp>
        <p:nvSpPr>
          <p:cNvPr id="13" name="TextBox 12"/>
          <p:cNvSpPr txBox="1"/>
          <p:nvPr/>
        </p:nvSpPr>
        <p:spPr>
          <a:xfrm>
            <a:off x="4709986" y="6339569"/>
            <a:ext cx="2733441" cy="369332"/>
          </a:xfrm>
          <a:prstGeom prst="rect">
            <a:avLst/>
          </a:prstGeom>
          <a:noFill/>
        </p:spPr>
        <p:txBody>
          <a:bodyPr wrap="none" rtlCol="0">
            <a:spAutoFit/>
          </a:bodyPr>
          <a:lstStyle/>
          <a:p>
            <a:r>
              <a:rPr lang="en-US" dirty="0">
                <a:solidFill>
                  <a:schemeClr val="accent2">
                    <a:lumMod val="75000"/>
                  </a:schemeClr>
                </a:solidFill>
              </a:rPr>
              <a:t>By browse the internet.</a:t>
            </a:r>
          </a:p>
        </p:txBody>
      </p:sp>
    </p:spTree>
    <p:extLst>
      <p:ext uri="{BB962C8B-B14F-4D97-AF65-F5344CB8AC3E}">
        <p14:creationId xmlns:p14="http://schemas.microsoft.com/office/powerpoint/2010/main" val="281087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3437681" y="2453833"/>
            <a:ext cx="8356922" cy="3532067"/>
          </a:xfrm>
          <a:prstGeom prst="rect">
            <a:avLst/>
          </a:prstGeom>
          <a:noFill/>
        </p:spPr>
        <p:txBody>
          <a:bodyPr wrap="square" rtlCol="0">
            <a:spAutoFit/>
          </a:bodyPr>
          <a:lstStyle/>
          <a:p>
            <a:pPr marL="400050" indent="-400050">
              <a:buFont typeface="+mj-lt"/>
              <a:buAutoNum type="romanLcPeriod"/>
            </a:pPr>
            <a:r>
              <a:rPr lang="en-US" sz="2800" dirty="0">
                <a:solidFill>
                  <a:schemeClr val="bg1"/>
                </a:solidFill>
              </a:rPr>
              <a:t>Introduction.</a:t>
            </a:r>
          </a:p>
          <a:p>
            <a:pPr marL="400050" indent="-400050">
              <a:buFont typeface="+mj-lt"/>
              <a:buAutoNum type="romanLcPeriod"/>
            </a:pPr>
            <a:r>
              <a:rPr lang="en-US" sz="2800" dirty="0">
                <a:solidFill>
                  <a:schemeClr val="bg1"/>
                </a:solidFill>
              </a:rPr>
              <a:t>Business requirements.</a:t>
            </a:r>
          </a:p>
          <a:p>
            <a:pPr marL="400050" indent="-400050">
              <a:buFont typeface="+mj-lt"/>
              <a:buAutoNum type="romanLcPeriod"/>
            </a:pPr>
            <a:r>
              <a:rPr lang="en-US" sz="2800" dirty="0">
                <a:solidFill>
                  <a:schemeClr val="bg1"/>
                </a:solidFill>
              </a:rPr>
              <a:t>User goals.</a:t>
            </a:r>
          </a:p>
          <a:p>
            <a:pPr marL="400050" indent="-400050">
              <a:buFont typeface="+mj-lt"/>
              <a:buAutoNum type="romanLcPeriod"/>
            </a:pPr>
            <a:r>
              <a:rPr lang="en-US" sz="2800" dirty="0">
                <a:solidFill>
                  <a:schemeClr val="bg1"/>
                </a:solidFill>
              </a:rPr>
              <a:t>Empathy map.</a:t>
            </a:r>
          </a:p>
          <a:p>
            <a:pPr marL="400050" indent="-400050">
              <a:buFont typeface="+mj-lt"/>
              <a:buAutoNum type="romanLcPeriod"/>
            </a:pPr>
            <a:r>
              <a:rPr lang="en-US" sz="2800" dirty="0">
                <a:solidFill>
                  <a:schemeClr val="bg1"/>
                </a:solidFill>
              </a:rPr>
              <a:t>User flow.</a:t>
            </a:r>
          </a:p>
          <a:p>
            <a:pPr marL="400050" indent="-400050">
              <a:buFont typeface="+mj-lt"/>
              <a:buAutoNum type="romanLcPeriod"/>
            </a:pPr>
            <a:r>
              <a:rPr lang="en-US" sz="2800" dirty="0">
                <a:solidFill>
                  <a:schemeClr val="bg1"/>
                </a:solidFill>
              </a:rPr>
              <a:t>Wireframe &amp; prototype.</a:t>
            </a:r>
          </a:p>
          <a:p>
            <a:pPr marL="400050" indent="-400050">
              <a:buFont typeface="+mj-lt"/>
              <a:buAutoNum type="romanLcPeriod"/>
            </a:pPr>
            <a:endParaRPr lang="en-US" sz="2400" dirty="0"/>
          </a:p>
          <a:p>
            <a:pPr marL="400050" indent="-400050">
              <a:buFont typeface="+mj-lt"/>
              <a:buAutoNum type="romanLcPeriod"/>
            </a:pPr>
            <a:endParaRPr lang="en-US" sz="2400" dirty="0"/>
          </a:p>
        </p:txBody>
      </p:sp>
      <p:sp>
        <p:nvSpPr>
          <p:cNvPr id="7" name="Rectangle 6"/>
          <p:cNvSpPr/>
          <p:nvPr/>
        </p:nvSpPr>
        <p:spPr>
          <a:xfrm>
            <a:off x="4942390" y="937549"/>
            <a:ext cx="3321934" cy="646331"/>
          </a:xfrm>
          <a:prstGeom prst="rect">
            <a:avLst/>
          </a:prstGeom>
        </p:spPr>
        <p:txBody>
          <a:bodyPr wrap="square">
            <a:spAutoFit/>
          </a:bodyPr>
          <a:lstStyle/>
          <a:p>
            <a:r>
              <a:rPr lang="en-US" sz="3600" dirty="0">
                <a:latin typeface="Andalus" panose="02020603050405020304" pitchFamily="18" charset="-78"/>
                <a:cs typeface="Andalus" panose="02020603050405020304" pitchFamily="18" charset="-78"/>
              </a:rPr>
              <a:t> </a:t>
            </a:r>
            <a:endParaRPr lang="en-US" sz="3600" dirty="0"/>
          </a:p>
        </p:txBody>
      </p:sp>
      <p:sp>
        <p:nvSpPr>
          <p:cNvPr id="8" name="Rectangle 7"/>
          <p:cNvSpPr/>
          <p:nvPr/>
        </p:nvSpPr>
        <p:spPr>
          <a:xfrm>
            <a:off x="3588152" y="1307938"/>
            <a:ext cx="3491507" cy="923330"/>
          </a:xfrm>
          <a:prstGeom prst="rect">
            <a:avLst/>
          </a:prstGeom>
        </p:spPr>
        <p:txBody>
          <a:bodyPr wrap="square">
            <a:spAutoFit/>
          </a:bodyPr>
          <a:lstStyle/>
          <a:p>
            <a:r>
              <a:rPr lang="en-US" sz="5400" dirty="0">
                <a:solidFill>
                  <a:schemeClr val="bg1">
                    <a:lumMod val="50000"/>
                  </a:schemeClr>
                </a:solidFill>
                <a:latin typeface="Aldhabi" panose="01000000000000000000" pitchFamily="2" charset="-78"/>
                <a:cs typeface="Aldhabi" panose="01000000000000000000" pitchFamily="2" charset="-78"/>
              </a:rPr>
              <a:t>Agenda </a:t>
            </a:r>
            <a:r>
              <a:rPr lang="en-US" sz="4000" dirty="0">
                <a:solidFill>
                  <a:schemeClr val="bg1">
                    <a:lumMod val="50000"/>
                  </a:schemeClr>
                </a:solidFill>
                <a:latin typeface="Andalus" panose="02020603050405020304" pitchFamily="18" charset="-78"/>
                <a:cs typeface="Andalus" panose="02020603050405020304" pitchFamily="18" charset="-78"/>
              </a:rPr>
              <a:t>:</a:t>
            </a:r>
            <a:endParaRPr lang="en-US" sz="2000" dirty="0">
              <a:solidFill>
                <a:schemeClr val="bg1">
                  <a:lumMod val="50000"/>
                </a:schemeClr>
              </a:solidFill>
            </a:endParaRPr>
          </a:p>
        </p:txBody>
      </p:sp>
    </p:spTree>
    <p:extLst>
      <p:ext uri="{BB962C8B-B14F-4D97-AF65-F5344CB8AC3E}">
        <p14:creationId xmlns:p14="http://schemas.microsoft.com/office/powerpoint/2010/main" val="3438585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rgbClr val="FFFFFF">
              <a:shade val="85000"/>
            </a:srgbClr>
          </a:fgClr>
          <a:bgClr>
            <a:schemeClr val="bg1"/>
          </a:bgClr>
        </a:patt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7209"/>
            <a:ext cx="5000263" cy="6840791"/>
          </a:xfrm>
          <a:prstGeom prst="rect">
            <a:avLst/>
          </a:prstGeom>
        </p:spPr>
      </p:pic>
      <p:sp>
        <p:nvSpPr>
          <p:cNvPr id="3" name="TextBox 2"/>
          <p:cNvSpPr txBox="1"/>
          <p:nvPr/>
        </p:nvSpPr>
        <p:spPr>
          <a:xfrm>
            <a:off x="5361040" y="339898"/>
            <a:ext cx="1899879" cy="1754326"/>
          </a:xfrm>
          <a:prstGeom prst="rect">
            <a:avLst/>
          </a:prstGeom>
          <a:noFill/>
        </p:spPr>
        <p:txBody>
          <a:bodyPr wrap="none" rtlCol="0">
            <a:spAutoFit/>
          </a:bodyPr>
          <a:lstStyle/>
          <a:p>
            <a:r>
              <a:rPr lang="en-US" dirty="0">
                <a:solidFill>
                  <a:schemeClr val="bg1">
                    <a:lumMod val="65000"/>
                  </a:schemeClr>
                </a:solidFill>
              </a:rPr>
              <a:t>name: </a:t>
            </a:r>
            <a:r>
              <a:rPr lang="en-US" dirty="0">
                <a:solidFill>
                  <a:schemeClr val="accent2">
                    <a:lumMod val="75000"/>
                  </a:schemeClr>
                </a:solidFill>
              </a:rPr>
              <a:t>Rayan.</a:t>
            </a:r>
          </a:p>
          <a:p>
            <a:r>
              <a:rPr lang="en-US" dirty="0">
                <a:solidFill>
                  <a:schemeClr val="bg1">
                    <a:lumMod val="65000"/>
                  </a:schemeClr>
                </a:solidFill>
              </a:rPr>
              <a:t>Age</a:t>
            </a:r>
            <a:r>
              <a:rPr lang="en-US" dirty="0">
                <a:solidFill>
                  <a:schemeClr val="accent2">
                    <a:lumMod val="75000"/>
                  </a:schemeClr>
                </a:solidFill>
              </a:rPr>
              <a:t>: 28.</a:t>
            </a:r>
          </a:p>
          <a:p>
            <a:r>
              <a:rPr lang="en-US" dirty="0">
                <a:solidFill>
                  <a:schemeClr val="bg1">
                    <a:lumMod val="65000"/>
                  </a:schemeClr>
                </a:solidFill>
              </a:rPr>
              <a:t>Salary:</a:t>
            </a:r>
            <a:r>
              <a:rPr lang="en-US" dirty="0">
                <a:solidFill>
                  <a:schemeClr val="accent2">
                    <a:lumMod val="75000"/>
                  </a:schemeClr>
                </a:solidFill>
              </a:rPr>
              <a:t> 8000 EP.</a:t>
            </a:r>
          </a:p>
          <a:p>
            <a:r>
              <a:rPr lang="en-US" dirty="0">
                <a:solidFill>
                  <a:schemeClr val="bg1">
                    <a:lumMod val="65000"/>
                  </a:schemeClr>
                </a:solidFill>
              </a:rPr>
              <a:t>Job: </a:t>
            </a:r>
            <a:r>
              <a:rPr lang="en-US" dirty="0">
                <a:solidFill>
                  <a:schemeClr val="accent2">
                    <a:lumMod val="75000"/>
                  </a:schemeClr>
                </a:solidFill>
              </a:rPr>
              <a:t>engineer.</a:t>
            </a:r>
          </a:p>
          <a:p>
            <a:r>
              <a:rPr lang="en-US" dirty="0">
                <a:solidFill>
                  <a:schemeClr val="bg1">
                    <a:lumMod val="65000"/>
                  </a:schemeClr>
                </a:solidFill>
              </a:rPr>
              <a:t>Status: </a:t>
            </a:r>
            <a:r>
              <a:rPr lang="en-US" dirty="0">
                <a:solidFill>
                  <a:schemeClr val="accent2">
                    <a:lumMod val="75000"/>
                  </a:schemeClr>
                </a:solidFill>
              </a:rPr>
              <a:t>Married</a:t>
            </a:r>
            <a:r>
              <a:rPr lang="en-US" dirty="0"/>
              <a:t>.</a:t>
            </a:r>
          </a:p>
          <a:p>
            <a:endParaRPr lang="en-US" dirty="0"/>
          </a:p>
        </p:txBody>
      </p:sp>
      <p:sp>
        <p:nvSpPr>
          <p:cNvPr id="4" name="TextBox 3"/>
          <p:cNvSpPr txBox="1"/>
          <p:nvPr/>
        </p:nvSpPr>
        <p:spPr>
          <a:xfrm>
            <a:off x="5385004" y="1940611"/>
            <a:ext cx="3664786" cy="923330"/>
          </a:xfrm>
          <a:prstGeom prst="rect">
            <a:avLst/>
          </a:prstGeom>
          <a:noFill/>
        </p:spPr>
        <p:txBody>
          <a:bodyPr wrap="none" rtlCol="0">
            <a:spAutoFit/>
          </a:bodyPr>
          <a:lstStyle/>
          <a:p>
            <a:r>
              <a:rPr lang="en-US" dirty="0">
                <a:solidFill>
                  <a:schemeClr val="bg1">
                    <a:lumMod val="65000"/>
                  </a:schemeClr>
                </a:solidFill>
              </a:rPr>
              <a:t>Application:</a:t>
            </a:r>
          </a:p>
          <a:p>
            <a:r>
              <a:rPr lang="en-US" dirty="0">
                <a:solidFill>
                  <a:schemeClr val="accent2">
                    <a:lumMod val="75000"/>
                  </a:schemeClr>
                </a:solidFill>
              </a:rPr>
              <a:t>Facebook , Twitter , </a:t>
            </a:r>
            <a:r>
              <a:rPr lang="en-US" dirty="0" err="1">
                <a:solidFill>
                  <a:schemeClr val="accent2">
                    <a:lumMod val="75000"/>
                  </a:schemeClr>
                </a:solidFill>
              </a:rPr>
              <a:t>Instegram</a:t>
            </a:r>
            <a:r>
              <a:rPr lang="en-US" dirty="0">
                <a:solidFill>
                  <a:schemeClr val="accent2">
                    <a:lumMod val="75000"/>
                  </a:schemeClr>
                </a:solidFill>
              </a:rPr>
              <a:t> </a:t>
            </a:r>
            <a:r>
              <a:rPr lang="en-US" dirty="0"/>
              <a:t>.</a:t>
            </a:r>
          </a:p>
          <a:p>
            <a:endParaRPr lang="en-US" dirty="0"/>
          </a:p>
        </p:txBody>
      </p:sp>
      <p:sp>
        <p:nvSpPr>
          <p:cNvPr id="5" name="TextBox 4"/>
          <p:cNvSpPr txBox="1"/>
          <p:nvPr/>
        </p:nvSpPr>
        <p:spPr>
          <a:xfrm>
            <a:off x="5382228" y="2648221"/>
            <a:ext cx="4269426" cy="1200329"/>
          </a:xfrm>
          <a:prstGeom prst="rect">
            <a:avLst/>
          </a:prstGeom>
          <a:noFill/>
        </p:spPr>
        <p:txBody>
          <a:bodyPr wrap="square" rtlCol="0">
            <a:spAutoFit/>
          </a:bodyPr>
          <a:lstStyle/>
          <a:p>
            <a:r>
              <a:rPr lang="en-US" dirty="0">
                <a:solidFill>
                  <a:schemeClr val="bg1">
                    <a:lumMod val="65000"/>
                  </a:schemeClr>
                </a:solidFill>
              </a:rPr>
              <a:t>Hoppy:</a:t>
            </a:r>
          </a:p>
          <a:p>
            <a:r>
              <a:rPr lang="en-US" dirty="0">
                <a:solidFill>
                  <a:schemeClr val="accent2">
                    <a:lumMod val="75000"/>
                  </a:schemeClr>
                </a:solidFill>
              </a:rPr>
              <a:t>Playing tennis , reading , travelling , </a:t>
            </a:r>
            <a:r>
              <a:rPr lang="en-US" dirty="0" err="1">
                <a:solidFill>
                  <a:schemeClr val="accent2">
                    <a:lumMod val="75000"/>
                  </a:schemeClr>
                </a:solidFill>
              </a:rPr>
              <a:t>browes</a:t>
            </a:r>
            <a:r>
              <a:rPr lang="en-US" dirty="0">
                <a:solidFill>
                  <a:schemeClr val="accent2">
                    <a:lumMod val="75000"/>
                  </a:schemeClr>
                </a:solidFill>
              </a:rPr>
              <a:t> the internet</a:t>
            </a:r>
            <a:r>
              <a:rPr lang="en-US" dirty="0"/>
              <a:t>.</a:t>
            </a:r>
          </a:p>
          <a:p>
            <a:endParaRPr lang="en-US" dirty="0"/>
          </a:p>
        </p:txBody>
      </p:sp>
      <p:sp>
        <p:nvSpPr>
          <p:cNvPr id="6" name="TextBox 5"/>
          <p:cNvSpPr txBox="1"/>
          <p:nvPr/>
        </p:nvSpPr>
        <p:spPr>
          <a:xfrm>
            <a:off x="5382228" y="3756216"/>
            <a:ext cx="6690167" cy="923330"/>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lumMod val="65000"/>
                  </a:schemeClr>
                </a:solidFill>
              </a:rPr>
              <a:t>Which time do you browse the internet and watch advertisements and videos ?</a:t>
            </a:r>
          </a:p>
          <a:p>
            <a:endParaRPr lang="en-US" dirty="0"/>
          </a:p>
        </p:txBody>
      </p:sp>
      <p:sp>
        <p:nvSpPr>
          <p:cNvPr id="7" name="TextBox 6"/>
          <p:cNvSpPr txBox="1"/>
          <p:nvPr/>
        </p:nvSpPr>
        <p:spPr>
          <a:xfrm>
            <a:off x="5486399" y="4464653"/>
            <a:ext cx="1069524" cy="369332"/>
          </a:xfrm>
          <a:prstGeom prst="rect">
            <a:avLst/>
          </a:prstGeom>
          <a:noFill/>
        </p:spPr>
        <p:txBody>
          <a:bodyPr wrap="none" rtlCol="0">
            <a:spAutoFit/>
          </a:bodyPr>
          <a:lstStyle/>
          <a:p>
            <a:r>
              <a:rPr lang="en-US" dirty="0">
                <a:solidFill>
                  <a:schemeClr val="accent2">
                    <a:lumMod val="75000"/>
                  </a:schemeClr>
                </a:solidFill>
              </a:rPr>
              <a:t>All time.</a:t>
            </a:r>
          </a:p>
        </p:txBody>
      </p:sp>
      <p:sp>
        <p:nvSpPr>
          <p:cNvPr id="8" name="TextBox 7"/>
          <p:cNvSpPr txBox="1"/>
          <p:nvPr/>
        </p:nvSpPr>
        <p:spPr>
          <a:xfrm>
            <a:off x="5382228" y="4855052"/>
            <a:ext cx="5383205" cy="646331"/>
          </a:xfrm>
          <a:prstGeom prst="rect">
            <a:avLst/>
          </a:prstGeom>
          <a:noFill/>
        </p:spPr>
        <p:txBody>
          <a:bodyPr wrap="none" rtlCol="0">
            <a:spAutoFit/>
          </a:bodyPr>
          <a:lstStyle/>
          <a:p>
            <a:pPr marL="285750" indent="-285750">
              <a:buFont typeface="Courier New" panose="02070309020205020404" pitchFamily="49" charset="0"/>
              <a:buChar char="o"/>
            </a:pPr>
            <a:r>
              <a:rPr lang="en-US" dirty="0">
                <a:solidFill>
                  <a:schemeClr val="bg1">
                    <a:lumMod val="65000"/>
                  </a:schemeClr>
                </a:solidFill>
              </a:rPr>
              <a:t>Do you deal with wedding planner before ?</a:t>
            </a:r>
          </a:p>
          <a:p>
            <a:endParaRPr lang="en-US" dirty="0"/>
          </a:p>
        </p:txBody>
      </p:sp>
      <p:sp>
        <p:nvSpPr>
          <p:cNvPr id="9" name="TextBox 8"/>
          <p:cNvSpPr txBox="1"/>
          <p:nvPr/>
        </p:nvSpPr>
        <p:spPr>
          <a:xfrm>
            <a:off x="5486399" y="5265422"/>
            <a:ext cx="4764446" cy="369332"/>
          </a:xfrm>
          <a:prstGeom prst="rect">
            <a:avLst/>
          </a:prstGeom>
          <a:noFill/>
        </p:spPr>
        <p:txBody>
          <a:bodyPr wrap="none" rtlCol="0">
            <a:spAutoFit/>
          </a:bodyPr>
          <a:lstStyle/>
          <a:p>
            <a:r>
              <a:rPr lang="en-US" dirty="0">
                <a:solidFill>
                  <a:schemeClr val="accent2">
                    <a:lumMod val="75000"/>
                  </a:schemeClr>
                </a:solidFill>
              </a:rPr>
              <a:t>Yes , during booking </a:t>
            </a:r>
            <a:r>
              <a:rPr lang="en-US" dirty="0" err="1">
                <a:solidFill>
                  <a:schemeClr val="accent2">
                    <a:lumMod val="75000"/>
                  </a:schemeClr>
                </a:solidFill>
              </a:rPr>
              <a:t>fo</a:t>
            </a:r>
            <a:r>
              <a:rPr lang="en-US" dirty="0">
                <a:solidFill>
                  <a:schemeClr val="accent2">
                    <a:lumMod val="75000"/>
                  </a:schemeClr>
                </a:solidFill>
              </a:rPr>
              <a:t> my weeding day.</a:t>
            </a:r>
          </a:p>
        </p:txBody>
      </p:sp>
      <p:sp>
        <p:nvSpPr>
          <p:cNvPr id="10" name="TextBox 9"/>
          <p:cNvSpPr txBox="1"/>
          <p:nvPr/>
        </p:nvSpPr>
        <p:spPr>
          <a:xfrm>
            <a:off x="5382228" y="5617392"/>
            <a:ext cx="6690167" cy="1200329"/>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lumMod val="65000"/>
                  </a:schemeClr>
                </a:solidFill>
              </a:rPr>
              <a:t>How do you know about wedding planner ?</a:t>
            </a:r>
          </a:p>
          <a:p>
            <a:pPr algn="ctr"/>
            <a:r>
              <a:rPr lang="en-US" dirty="0">
                <a:solidFill>
                  <a:schemeClr val="accent2">
                    <a:lumMod val="75000"/>
                  </a:schemeClr>
                </a:solidFill>
              </a:rPr>
              <a:t>My friend advise me to communicate with wedding planner.</a:t>
            </a:r>
          </a:p>
          <a:p>
            <a:endParaRPr lang="en-US" dirty="0"/>
          </a:p>
        </p:txBody>
      </p:sp>
    </p:spTree>
    <p:extLst>
      <p:ext uri="{BB962C8B-B14F-4D97-AF65-F5344CB8AC3E}">
        <p14:creationId xmlns:p14="http://schemas.microsoft.com/office/powerpoint/2010/main" val="2993653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rgbClr val="FFFFFF">
              <a:shade val="85000"/>
            </a:srgbClr>
          </a:fgClr>
          <a:bgClr>
            <a:schemeClr val="bg1"/>
          </a:bgClr>
        </a:patt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 y="0"/>
            <a:ext cx="4027989" cy="6858000"/>
          </a:xfrm>
          <a:prstGeom prst="rect">
            <a:avLst/>
          </a:prstGeom>
        </p:spPr>
      </p:pic>
      <p:sp>
        <p:nvSpPr>
          <p:cNvPr id="3" name="TextBox 2"/>
          <p:cNvSpPr txBox="1"/>
          <p:nvPr/>
        </p:nvSpPr>
        <p:spPr>
          <a:xfrm>
            <a:off x="4560426" y="312517"/>
            <a:ext cx="1899879" cy="2031325"/>
          </a:xfrm>
          <a:prstGeom prst="rect">
            <a:avLst/>
          </a:prstGeom>
          <a:noFill/>
        </p:spPr>
        <p:txBody>
          <a:bodyPr wrap="none" rtlCol="0">
            <a:spAutoFit/>
          </a:bodyPr>
          <a:lstStyle/>
          <a:p>
            <a:r>
              <a:rPr lang="en-US" dirty="0">
                <a:solidFill>
                  <a:schemeClr val="bg1">
                    <a:lumMod val="65000"/>
                  </a:schemeClr>
                </a:solidFill>
              </a:rPr>
              <a:t>name: </a:t>
            </a:r>
            <a:r>
              <a:rPr lang="en-US" dirty="0" err="1">
                <a:solidFill>
                  <a:schemeClr val="accent2">
                    <a:lumMod val="75000"/>
                  </a:schemeClr>
                </a:solidFill>
              </a:rPr>
              <a:t>Rema</a:t>
            </a:r>
            <a:r>
              <a:rPr lang="en-US" dirty="0">
                <a:solidFill>
                  <a:schemeClr val="accent2">
                    <a:lumMod val="75000"/>
                  </a:schemeClr>
                </a:solidFill>
              </a:rPr>
              <a:t>.</a:t>
            </a:r>
          </a:p>
          <a:p>
            <a:r>
              <a:rPr lang="en-US" dirty="0">
                <a:solidFill>
                  <a:schemeClr val="bg1">
                    <a:lumMod val="65000"/>
                  </a:schemeClr>
                </a:solidFill>
              </a:rPr>
              <a:t>Age</a:t>
            </a:r>
            <a:r>
              <a:rPr lang="en-US" dirty="0">
                <a:solidFill>
                  <a:schemeClr val="accent2">
                    <a:lumMod val="75000"/>
                  </a:schemeClr>
                </a:solidFill>
              </a:rPr>
              <a:t>: 33.</a:t>
            </a:r>
          </a:p>
          <a:p>
            <a:r>
              <a:rPr lang="en-US" dirty="0">
                <a:solidFill>
                  <a:schemeClr val="bg1">
                    <a:lumMod val="65000"/>
                  </a:schemeClr>
                </a:solidFill>
              </a:rPr>
              <a:t>Salary:</a:t>
            </a:r>
            <a:r>
              <a:rPr lang="en-US" dirty="0">
                <a:solidFill>
                  <a:schemeClr val="accent2">
                    <a:lumMod val="75000"/>
                  </a:schemeClr>
                </a:solidFill>
              </a:rPr>
              <a:t> 5000 EP.</a:t>
            </a:r>
          </a:p>
          <a:p>
            <a:r>
              <a:rPr lang="en-US" dirty="0">
                <a:solidFill>
                  <a:schemeClr val="bg1">
                    <a:lumMod val="65000"/>
                  </a:schemeClr>
                </a:solidFill>
              </a:rPr>
              <a:t>Job: </a:t>
            </a:r>
            <a:r>
              <a:rPr lang="en-US" dirty="0">
                <a:solidFill>
                  <a:schemeClr val="accent2">
                    <a:lumMod val="75000"/>
                  </a:schemeClr>
                </a:solidFill>
              </a:rPr>
              <a:t>stylish.</a:t>
            </a:r>
          </a:p>
          <a:p>
            <a:r>
              <a:rPr lang="en-US" dirty="0">
                <a:solidFill>
                  <a:schemeClr val="bg1">
                    <a:lumMod val="65000"/>
                  </a:schemeClr>
                </a:solidFill>
              </a:rPr>
              <a:t>Status: </a:t>
            </a:r>
            <a:r>
              <a:rPr lang="en-US" dirty="0">
                <a:solidFill>
                  <a:schemeClr val="accent2">
                    <a:lumMod val="75000"/>
                  </a:schemeClr>
                </a:solidFill>
              </a:rPr>
              <a:t>Married</a:t>
            </a:r>
            <a:r>
              <a:rPr lang="en-US" dirty="0"/>
              <a:t>.</a:t>
            </a:r>
          </a:p>
          <a:p>
            <a:endParaRPr lang="en-US" dirty="0"/>
          </a:p>
          <a:p>
            <a:endParaRPr lang="en-US" dirty="0"/>
          </a:p>
        </p:txBody>
      </p:sp>
      <p:sp>
        <p:nvSpPr>
          <p:cNvPr id="9" name="TextBox 8"/>
          <p:cNvSpPr txBox="1"/>
          <p:nvPr/>
        </p:nvSpPr>
        <p:spPr>
          <a:xfrm>
            <a:off x="4560426" y="1932972"/>
            <a:ext cx="4937570" cy="646331"/>
          </a:xfrm>
          <a:prstGeom prst="rect">
            <a:avLst/>
          </a:prstGeom>
          <a:noFill/>
        </p:spPr>
        <p:txBody>
          <a:bodyPr wrap="none" rtlCol="0">
            <a:spAutoFit/>
          </a:bodyPr>
          <a:lstStyle/>
          <a:p>
            <a:r>
              <a:rPr lang="en-US" dirty="0">
                <a:solidFill>
                  <a:schemeClr val="bg1">
                    <a:lumMod val="65000"/>
                  </a:schemeClr>
                </a:solidFill>
              </a:rPr>
              <a:t>Application:</a:t>
            </a:r>
          </a:p>
          <a:p>
            <a:r>
              <a:rPr lang="en-US" dirty="0">
                <a:solidFill>
                  <a:schemeClr val="accent2">
                    <a:lumMod val="75000"/>
                  </a:schemeClr>
                </a:solidFill>
              </a:rPr>
              <a:t>Facebook , Twitter , </a:t>
            </a:r>
            <a:r>
              <a:rPr lang="en-US" dirty="0" err="1">
                <a:solidFill>
                  <a:schemeClr val="accent2">
                    <a:lumMod val="75000"/>
                  </a:schemeClr>
                </a:solidFill>
              </a:rPr>
              <a:t>Instagram</a:t>
            </a:r>
            <a:r>
              <a:rPr lang="en-US" dirty="0">
                <a:solidFill>
                  <a:schemeClr val="accent2">
                    <a:lumMod val="75000"/>
                  </a:schemeClr>
                </a:solidFill>
              </a:rPr>
              <a:t> , </a:t>
            </a:r>
            <a:r>
              <a:rPr lang="en-US" dirty="0" err="1">
                <a:solidFill>
                  <a:schemeClr val="accent2">
                    <a:lumMod val="75000"/>
                  </a:schemeClr>
                </a:solidFill>
              </a:rPr>
              <a:t>whatsApp</a:t>
            </a:r>
            <a:r>
              <a:rPr lang="en-US" dirty="0">
                <a:solidFill>
                  <a:schemeClr val="accent2">
                    <a:lumMod val="75000"/>
                  </a:schemeClr>
                </a:solidFill>
              </a:rPr>
              <a:t>.</a:t>
            </a:r>
            <a:endParaRPr lang="en-US" dirty="0"/>
          </a:p>
        </p:txBody>
      </p:sp>
      <p:sp>
        <p:nvSpPr>
          <p:cNvPr id="10" name="TextBox 9"/>
          <p:cNvSpPr txBox="1"/>
          <p:nvPr/>
        </p:nvSpPr>
        <p:spPr>
          <a:xfrm>
            <a:off x="4560426" y="2720051"/>
            <a:ext cx="5787162" cy="923330"/>
          </a:xfrm>
          <a:prstGeom prst="rect">
            <a:avLst/>
          </a:prstGeom>
          <a:noFill/>
        </p:spPr>
        <p:txBody>
          <a:bodyPr wrap="none" rtlCol="0">
            <a:spAutoFit/>
          </a:bodyPr>
          <a:lstStyle/>
          <a:p>
            <a:r>
              <a:rPr lang="en-US" dirty="0">
                <a:solidFill>
                  <a:schemeClr val="bg1">
                    <a:lumMod val="65000"/>
                  </a:schemeClr>
                </a:solidFill>
              </a:rPr>
              <a:t>Hoppy:</a:t>
            </a:r>
          </a:p>
          <a:p>
            <a:r>
              <a:rPr lang="en-US" dirty="0">
                <a:solidFill>
                  <a:schemeClr val="accent2">
                    <a:lumMod val="75000"/>
                  </a:schemeClr>
                </a:solidFill>
              </a:rPr>
              <a:t> reading , travelling , </a:t>
            </a:r>
            <a:r>
              <a:rPr lang="en-US" dirty="0" err="1">
                <a:solidFill>
                  <a:schemeClr val="accent2">
                    <a:lumMod val="75000"/>
                  </a:schemeClr>
                </a:solidFill>
              </a:rPr>
              <a:t>browes</a:t>
            </a:r>
            <a:r>
              <a:rPr lang="en-US" dirty="0">
                <a:solidFill>
                  <a:schemeClr val="accent2">
                    <a:lumMod val="75000"/>
                  </a:schemeClr>
                </a:solidFill>
              </a:rPr>
              <a:t> the internet , running</a:t>
            </a:r>
            <a:r>
              <a:rPr lang="en-US" dirty="0"/>
              <a:t>.</a:t>
            </a:r>
          </a:p>
          <a:p>
            <a:endParaRPr lang="en-US" dirty="0"/>
          </a:p>
        </p:txBody>
      </p:sp>
      <p:sp>
        <p:nvSpPr>
          <p:cNvPr id="11" name="TextBox 10"/>
          <p:cNvSpPr txBox="1"/>
          <p:nvPr/>
        </p:nvSpPr>
        <p:spPr>
          <a:xfrm>
            <a:off x="4560426" y="3486081"/>
            <a:ext cx="7326775" cy="1200329"/>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lumMod val="65000"/>
                  </a:schemeClr>
                </a:solidFill>
              </a:rPr>
              <a:t>Which time do you browse the internet and watch advertisements and videos ?</a:t>
            </a:r>
          </a:p>
          <a:p>
            <a:pPr algn="ctr"/>
            <a:r>
              <a:rPr lang="en-US" dirty="0">
                <a:solidFill>
                  <a:schemeClr val="accent2">
                    <a:lumMod val="75000"/>
                  </a:schemeClr>
                </a:solidFill>
              </a:rPr>
              <a:t>On my free time through the day.</a:t>
            </a:r>
          </a:p>
          <a:p>
            <a:endParaRPr lang="en-US" dirty="0"/>
          </a:p>
        </p:txBody>
      </p:sp>
      <p:sp>
        <p:nvSpPr>
          <p:cNvPr id="12" name="TextBox 11"/>
          <p:cNvSpPr txBox="1"/>
          <p:nvPr/>
        </p:nvSpPr>
        <p:spPr>
          <a:xfrm>
            <a:off x="4560426" y="4409411"/>
            <a:ext cx="5383205" cy="923330"/>
          </a:xfrm>
          <a:prstGeom prst="rect">
            <a:avLst/>
          </a:prstGeom>
          <a:noFill/>
        </p:spPr>
        <p:txBody>
          <a:bodyPr wrap="none" rtlCol="0">
            <a:spAutoFit/>
          </a:bodyPr>
          <a:lstStyle/>
          <a:p>
            <a:pPr marL="285750" indent="-285750">
              <a:buFont typeface="Courier New" panose="02070309020205020404" pitchFamily="49" charset="0"/>
              <a:buChar char="o"/>
            </a:pPr>
            <a:r>
              <a:rPr lang="en-US" dirty="0">
                <a:solidFill>
                  <a:schemeClr val="bg1">
                    <a:lumMod val="65000"/>
                  </a:schemeClr>
                </a:solidFill>
              </a:rPr>
              <a:t>Do you deal with wedding planner before ?</a:t>
            </a:r>
          </a:p>
          <a:p>
            <a:pPr algn="ctr"/>
            <a:r>
              <a:rPr lang="en-US" dirty="0">
                <a:solidFill>
                  <a:schemeClr val="accent2">
                    <a:lumMod val="75000"/>
                  </a:schemeClr>
                </a:solidFill>
              </a:rPr>
              <a:t> yes . Through my weeding .</a:t>
            </a:r>
          </a:p>
          <a:p>
            <a:endParaRPr lang="en-US" dirty="0"/>
          </a:p>
        </p:txBody>
      </p:sp>
      <p:sp>
        <p:nvSpPr>
          <p:cNvPr id="13" name="TextBox 12"/>
          <p:cNvSpPr txBox="1"/>
          <p:nvPr/>
        </p:nvSpPr>
        <p:spPr>
          <a:xfrm>
            <a:off x="4560426" y="5129274"/>
            <a:ext cx="5432898" cy="923330"/>
          </a:xfrm>
          <a:prstGeom prst="rect">
            <a:avLst/>
          </a:prstGeom>
          <a:noFill/>
        </p:spPr>
        <p:txBody>
          <a:bodyPr wrap="none" rtlCol="0">
            <a:spAutoFit/>
          </a:bodyPr>
          <a:lstStyle/>
          <a:p>
            <a:pPr marL="285750" indent="-285750">
              <a:buFont typeface="Courier New" panose="02070309020205020404" pitchFamily="49" charset="0"/>
              <a:buChar char="o"/>
            </a:pPr>
            <a:r>
              <a:rPr lang="en-US" dirty="0">
                <a:solidFill>
                  <a:schemeClr val="bg1">
                    <a:lumMod val="65000"/>
                  </a:schemeClr>
                </a:solidFill>
              </a:rPr>
              <a:t>How do you know about wedding planner ?</a:t>
            </a:r>
          </a:p>
          <a:p>
            <a:pPr algn="ctr"/>
            <a:r>
              <a:rPr lang="en-US" dirty="0">
                <a:solidFill>
                  <a:schemeClr val="accent2">
                    <a:lumMod val="75000"/>
                  </a:schemeClr>
                </a:solidFill>
              </a:rPr>
              <a:t> by watching advertisements on internet</a:t>
            </a:r>
            <a:r>
              <a:rPr lang="en-US" dirty="0">
                <a:solidFill>
                  <a:schemeClr val="bg1">
                    <a:lumMod val="65000"/>
                  </a:schemeClr>
                </a:solidFill>
              </a:rPr>
              <a:t>.</a:t>
            </a:r>
          </a:p>
          <a:p>
            <a:endParaRPr lang="en-US" dirty="0"/>
          </a:p>
        </p:txBody>
      </p:sp>
    </p:spTree>
    <p:extLst>
      <p:ext uri="{BB962C8B-B14F-4D97-AF65-F5344CB8AC3E}">
        <p14:creationId xmlns:p14="http://schemas.microsoft.com/office/powerpoint/2010/main" val="283894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355506" y="211018"/>
            <a:ext cx="5480988" cy="1015663"/>
          </a:xfrm>
          <a:prstGeom prst="rect">
            <a:avLst/>
          </a:prstGeom>
          <a:noFill/>
        </p:spPr>
        <p:txBody>
          <a:bodyPr wrap="none" rtlCol="0">
            <a:spAutoFit/>
          </a:bodyPr>
          <a:lstStyle/>
          <a:p>
            <a:r>
              <a:rPr lang="en-US" sz="6000" u="sng" dirty="0">
                <a:solidFill>
                  <a:schemeClr val="bg1">
                    <a:lumMod val="50000"/>
                  </a:schemeClr>
                </a:solidFill>
                <a:latin typeface="+mj-lt"/>
                <a:ea typeface="+mj-ea"/>
                <a:cs typeface="+mj-cs"/>
              </a:rPr>
              <a:t>Empathy Map</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9081" y="1398634"/>
            <a:ext cx="7413838" cy="5248348"/>
          </a:xfrm>
          <a:prstGeom prst="rect">
            <a:avLst/>
          </a:prstGeom>
        </p:spPr>
      </p:pic>
    </p:spTree>
    <p:extLst>
      <p:ext uri="{BB962C8B-B14F-4D97-AF65-F5344CB8AC3E}">
        <p14:creationId xmlns:p14="http://schemas.microsoft.com/office/powerpoint/2010/main" val="285556813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4379024" y="281354"/>
            <a:ext cx="3433953" cy="1015663"/>
          </a:xfrm>
          <a:prstGeom prst="rect">
            <a:avLst/>
          </a:prstGeom>
          <a:noFill/>
        </p:spPr>
        <p:txBody>
          <a:bodyPr wrap="none" rtlCol="0">
            <a:spAutoFit/>
          </a:bodyPr>
          <a:lstStyle/>
          <a:p>
            <a:r>
              <a:rPr lang="en-US" sz="6000" u="sng" dirty="0">
                <a:solidFill>
                  <a:schemeClr val="bg1">
                    <a:lumMod val="50000"/>
                  </a:schemeClr>
                </a:solidFill>
                <a:latin typeface="+mj-lt"/>
                <a:ea typeface="+mj-ea"/>
                <a:cs typeface="+mj-cs"/>
              </a:rPr>
              <a:t>user flow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866" y="1441356"/>
            <a:ext cx="9052268" cy="5193905"/>
          </a:xfrm>
          <a:prstGeom prst="rect">
            <a:avLst/>
          </a:prstGeom>
          <a:effectLst>
            <a:outerShdw blurRad="215900" dist="50800" dir="7800000" sx="1000" sy="1000" algn="ctr" rotWithShape="0">
              <a:srgbClr val="000000">
                <a:alpha val="0"/>
              </a:srgbClr>
            </a:outerShdw>
          </a:effectLst>
        </p:spPr>
      </p:pic>
    </p:spTree>
    <p:extLst>
      <p:ext uri="{BB962C8B-B14F-4D97-AF65-F5344CB8AC3E}">
        <p14:creationId xmlns:p14="http://schemas.microsoft.com/office/powerpoint/2010/main" val="429021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276600" y="671513"/>
            <a:ext cx="8915400" cy="1504950"/>
          </a:xfrm>
        </p:spPr>
        <p:txBody>
          <a:bodyPr/>
          <a:lstStyle/>
          <a:p>
            <a:r>
              <a:rPr lang="en-US" sz="7200" u="sng" dirty="0">
                <a:solidFill>
                  <a:schemeClr val="bg1">
                    <a:lumMod val="50000"/>
                  </a:schemeClr>
                </a:solidFill>
              </a:rPr>
              <a:t>Introduction</a:t>
            </a:r>
            <a:r>
              <a:rPr lang="en-US" sz="7200" dirty="0">
                <a:solidFill>
                  <a:schemeClr val="tx1">
                    <a:lumMod val="85000"/>
                  </a:schemeClr>
                </a:solidFill>
              </a:rPr>
              <a:t> </a:t>
            </a:r>
          </a:p>
        </p:txBody>
      </p:sp>
      <p:sp>
        <p:nvSpPr>
          <p:cNvPr id="6" name="TextBox 5"/>
          <p:cNvSpPr txBox="1"/>
          <p:nvPr/>
        </p:nvSpPr>
        <p:spPr>
          <a:xfrm>
            <a:off x="2672040" y="3855955"/>
            <a:ext cx="4357218" cy="923330"/>
          </a:xfrm>
          <a:prstGeom prst="rect">
            <a:avLst/>
          </a:prstGeom>
          <a:noFill/>
        </p:spPr>
        <p:txBody>
          <a:bodyPr wrap="square" rtlCol="0">
            <a:spAutoFit/>
          </a:bodyPr>
          <a:lstStyle/>
          <a:p>
            <a:r>
              <a:rPr lang="en-US" sz="5400" dirty="0">
                <a:solidFill>
                  <a:schemeClr val="bg1"/>
                </a:solidFill>
              </a:rPr>
              <a:t>Let’s see.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7326" y="2442258"/>
            <a:ext cx="5405750" cy="3750724"/>
          </a:xfrm>
          <a:prstGeom prst="ellipse">
            <a:avLst/>
          </a:prstGeom>
          <a:ln>
            <a:noFill/>
          </a:ln>
          <a:effectLst>
            <a:softEdge rad="112500"/>
          </a:effectLst>
        </p:spPr>
      </p:pic>
    </p:spTree>
    <p:extLst>
      <p:ext uri="{BB962C8B-B14F-4D97-AF65-F5344CB8AC3E}">
        <p14:creationId xmlns:p14="http://schemas.microsoft.com/office/powerpoint/2010/main" val="176920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1875099" y="1620455"/>
            <a:ext cx="6853588" cy="923330"/>
          </a:xfrm>
          <a:prstGeom prst="rect">
            <a:avLst/>
          </a:prstGeom>
          <a:noFill/>
        </p:spPr>
        <p:txBody>
          <a:bodyPr wrap="square" rtlCol="0">
            <a:spAutoFit/>
          </a:bodyPr>
          <a:lstStyle/>
          <a:p>
            <a:r>
              <a:rPr lang="en-US" sz="5400" dirty="0">
                <a:solidFill>
                  <a:schemeClr val="bg1">
                    <a:lumMod val="50000"/>
                  </a:schemeClr>
                </a:solidFill>
              </a:rPr>
              <a:t>What about </a:t>
            </a:r>
            <a:r>
              <a:rPr lang="en-US" sz="5400" dirty="0" err="1">
                <a:solidFill>
                  <a:schemeClr val="bg1">
                    <a:lumMod val="50000"/>
                  </a:schemeClr>
                </a:solidFill>
              </a:rPr>
              <a:t>farah</a:t>
            </a:r>
            <a:r>
              <a:rPr lang="en-US" sz="5400" dirty="0">
                <a:solidFill>
                  <a:schemeClr val="bg1">
                    <a:lumMod val="50000"/>
                  </a:schemeClr>
                </a:solidFill>
              </a:rPr>
              <a:t> ?</a:t>
            </a:r>
          </a:p>
        </p:txBody>
      </p:sp>
      <p:sp>
        <p:nvSpPr>
          <p:cNvPr id="5" name="TextBox 4"/>
          <p:cNvSpPr txBox="1"/>
          <p:nvPr/>
        </p:nvSpPr>
        <p:spPr>
          <a:xfrm>
            <a:off x="2291786" y="2581154"/>
            <a:ext cx="9046461" cy="1815882"/>
          </a:xfrm>
          <a:prstGeom prst="rect">
            <a:avLst/>
          </a:prstGeom>
          <a:noFill/>
        </p:spPr>
        <p:txBody>
          <a:bodyPr wrap="square" rtlCol="0">
            <a:spAutoFit/>
          </a:bodyPr>
          <a:lstStyle/>
          <a:p>
            <a:r>
              <a:rPr lang="en-US" sz="2800" dirty="0">
                <a:solidFill>
                  <a:schemeClr val="bg1"/>
                </a:solidFill>
              </a:rPr>
              <a:t>website for wedding planner that help the bride to book for her bridal with comfortable and confidence with good budget and high quality with the perfect style that she need  exactly .</a:t>
            </a:r>
          </a:p>
        </p:txBody>
      </p:sp>
    </p:spTree>
    <p:extLst>
      <p:ext uri="{BB962C8B-B14F-4D97-AF65-F5344CB8AC3E}">
        <p14:creationId xmlns:p14="http://schemas.microsoft.com/office/powerpoint/2010/main" val="113445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2534856" y="891251"/>
            <a:ext cx="7801336" cy="923330"/>
          </a:xfrm>
          <a:prstGeom prst="rect">
            <a:avLst/>
          </a:prstGeom>
          <a:noFill/>
        </p:spPr>
        <p:txBody>
          <a:bodyPr wrap="square" rtlCol="0">
            <a:spAutoFit/>
          </a:bodyPr>
          <a:lstStyle/>
          <a:p>
            <a:r>
              <a:rPr lang="en-US" sz="5400" u="sng" dirty="0">
                <a:solidFill>
                  <a:schemeClr val="bg1">
                    <a:lumMod val="50000"/>
                  </a:schemeClr>
                </a:solidFill>
              </a:rPr>
              <a:t>Business requirements</a:t>
            </a:r>
          </a:p>
        </p:txBody>
      </p:sp>
      <p:sp>
        <p:nvSpPr>
          <p:cNvPr id="4" name="TextBox 3"/>
          <p:cNvSpPr txBox="1"/>
          <p:nvPr/>
        </p:nvSpPr>
        <p:spPr>
          <a:xfrm>
            <a:off x="2627454" y="2592729"/>
            <a:ext cx="8569320" cy="646331"/>
          </a:xfrm>
          <a:prstGeom prst="rect">
            <a:avLst/>
          </a:prstGeom>
          <a:noFill/>
        </p:spPr>
        <p:txBody>
          <a:bodyPr wrap="square" rtlCol="0">
            <a:spAutoFit/>
          </a:bodyPr>
          <a:lstStyle/>
          <a:p>
            <a:r>
              <a:rPr lang="en-US" sz="3600" dirty="0">
                <a:solidFill>
                  <a:schemeClr val="bg1"/>
                </a:solidFill>
              </a:rPr>
              <a:t>Let’s see.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7406" y="2002420"/>
            <a:ext cx="6162508" cy="410116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08172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2782260" y="574286"/>
            <a:ext cx="8762037" cy="646331"/>
          </a:xfrm>
          <a:prstGeom prst="rect">
            <a:avLst/>
          </a:prstGeom>
          <a:noFill/>
        </p:spPr>
        <p:txBody>
          <a:bodyPr wrap="square" rtlCol="0">
            <a:spAutoFit/>
          </a:bodyPr>
          <a:lstStyle/>
          <a:p>
            <a:pPr marL="457200" indent="-457200">
              <a:buFont typeface="Wingdings" panose="05000000000000000000" pitchFamily="2" charset="2"/>
              <a:buChar char="v"/>
            </a:pPr>
            <a:r>
              <a:rPr lang="en-US" sz="3600" dirty="0">
                <a:solidFill>
                  <a:schemeClr val="bg1">
                    <a:lumMod val="50000"/>
                  </a:schemeClr>
                </a:solidFill>
              </a:rPr>
              <a:t>What are the goals of the project ?</a:t>
            </a:r>
          </a:p>
        </p:txBody>
      </p:sp>
      <p:sp>
        <p:nvSpPr>
          <p:cNvPr id="4" name="TextBox 3"/>
          <p:cNvSpPr txBox="1"/>
          <p:nvPr/>
        </p:nvSpPr>
        <p:spPr>
          <a:xfrm>
            <a:off x="2782260" y="1749763"/>
            <a:ext cx="8463071" cy="954107"/>
          </a:xfrm>
          <a:prstGeom prst="rect">
            <a:avLst/>
          </a:prstGeom>
          <a:noFill/>
        </p:spPr>
        <p:txBody>
          <a:bodyPr wrap="square" rtlCol="0">
            <a:spAutoFit/>
          </a:bodyPr>
          <a:lstStyle/>
          <a:p>
            <a:pPr marL="285750" indent="-285750">
              <a:buFont typeface="Wingdings" panose="05000000000000000000" pitchFamily="2" charset="2"/>
              <a:buChar char="§"/>
            </a:pPr>
            <a:r>
              <a:rPr lang="en-US" sz="2800" dirty="0">
                <a:solidFill>
                  <a:schemeClr val="bg1"/>
                </a:solidFill>
              </a:rPr>
              <a:t>Marketing the wedding hall , open air places , , photographers</a:t>
            </a:r>
          </a:p>
        </p:txBody>
      </p:sp>
      <p:sp>
        <p:nvSpPr>
          <p:cNvPr id="5" name="TextBox 4"/>
          <p:cNvSpPr txBox="1"/>
          <p:nvPr/>
        </p:nvSpPr>
        <p:spPr>
          <a:xfrm>
            <a:off x="2782260" y="3233016"/>
            <a:ext cx="8912507" cy="954107"/>
          </a:xfrm>
          <a:prstGeom prst="rect">
            <a:avLst/>
          </a:prstGeom>
          <a:noFill/>
        </p:spPr>
        <p:txBody>
          <a:bodyPr wrap="square" rtlCol="0">
            <a:spAutoFit/>
          </a:bodyPr>
          <a:lstStyle/>
          <a:p>
            <a:pPr marL="457200" indent="-457200">
              <a:buFont typeface="Wingdings" panose="05000000000000000000" pitchFamily="2" charset="2"/>
              <a:buChar char="§"/>
            </a:pPr>
            <a:r>
              <a:rPr lang="en-US" sz="2800" dirty="0">
                <a:solidFill>
                  <a:schemeClr val="bg1"/>
                </a:solidFill>
              </a:rPr>
              <a:t>Provide </a:t>
            </a:r>
            <a:r>
              <a:rPr lang="en-US" sz="2400" dirty="0">
                <a:solidFill>
                  <a:schemeClr val="bg1"/>
                </a:solidFill>
              </a:rPr>
              <a:t>reservation </a:t>
            </a:r>
            <a:r>
              <a:rPr lang="en-US" sz="2800" dirty="0">
                <a:solidFill>
                  <a:schemeClr val="bg1"/>
                </a:solidFill>
              </a:rPr>
              <a:t>online for users instead of their</a:t>
            </a:r>
            <a:r>
              <a:rPr lang="en-US" sz="2400" dirty="0">
                <a:solidFill>
                  <a:schemeClr val="bg1"/>
                </a:solidFill>
              </a:rPr>
              <a:t> </a:t>
            </a:r>
            <a:r>
              <a:rPr lang="en-US" sz="2800" dirty="0">
                <a:solidFill>
                  <a:schemeClr val="bg1"/>
                </a:solidFill>
              </a:rPr>
              <a:t>fatigue.</a:t>
            </a:r>
          </a:p>
        </p:txBody>
      </p:sp>
      <p:sp>
        <p:nvSpPr>
          <p:cNvPr id="7" name="TextBox 6"/>
          <p:cNvSpPr txBox="1"/>
          <p:nvPr/>
        </p:nvSpPr>
        <p:spPr>
          <a:xfrm>
            <a:off x="2782260" y="4716269"/>
            <a:ext cx="8229600" cy="523220"/>
          </a:xfrm>
          <a:prstGeom prst="rect">
            <a:avLst/>
          </a:prstGeom>
          <a:noFill/>
        </p:spPr>
        <p:txBody>
          <a:bodyPr wrap="square" rtlCol="0">
            <a:spAutoFit/>
          </a:bodyPr>
          <a:lstStyle/>
          <a:p>
            <a:pPr marL="285750" indent="-285750">
              <a:buFont typeface="Wingdings" panose="05000000000000000000" pitchFamily="2" charset="2"/>
              <a:buChar char="§"/>
            </a:pPr>
            <a:r>
              <a:rPr lang="en-US" sz="2800" dirty="0">
                <a:solidFill>
                  <a:schemeClr val="bg1"/>
                </a:solidFill>
              </a:rPr>
              <a:t>Attract the brides attention to the website.</a:t>
            </a:r>
          </a:p>
        </p:txBody>
      </p:sp>
      <p:sp>
        <p:nvSpPr>
          <p:cNvPr id="3" name="TextBox 2"/>
          <p:cNvSpPr txBox="1"/>
          <p:nvPr/>
        </p:nvSpPr>
        <p:spPr>
          <a:xfrm>
            <a:off x="2782260" y="5768634"/>
            <a:ext cx="7587867" cy="523220"/>
          </a:xfrm>
          <a:prstGeom prst="rect">
            <a:avLst/>
          </a:prstGeom>
          <a:noFill/>
        </p:spPr>
        <p:txBody>
          <a:bodyPr wrap="square" rtlCol="0">
            <a:spAutoFit/>
          </a:bodyPr>
          <a:lstStyle>
            <a:defPPr>
              <a:defRPr lang="en-US"/>
            </a:defPPr>
          </a:lstStyle>
          <a:p>
            <a:pPr marL="457200" indent="-457200">
              <a:buFont typeface="Wingdings" panose="05000000000000000000" pitchFamily="2" charset="2"/>
              <a:buChar char="§"/>
            </a:pPr>
            <a:r>
              <a:rPr lang="en-US" sz="2800" dirty="0">
                <a:solidFill>
                  <a:schemeClr val="bg1"/>
                </a:solidFill>
              </a:rPr>
              <a:t>Profit through advertising</a:t>
            </a:r>
          </a:p>
        </p:txBody>
      </p:sp>
    </p:spTree>
    <p:extLst>
      <p:ext uri="{BB962C8B-B14F-4D97-AF65-F5344CB8AC3E}">
        <p14:creationId xmlns:p14="http://schemas.microsoft.com/office/powerpoint/2010/main" val="3201255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0513" y="242543"/>
            <a:ext cx="10185722" cy="1886672"/>
          </a:xfrm>
        </p:spPr>
        <p:txBody>
          <a:bodyPr>
            <a:normAutofit/>
          </a:bodyPr>
          <a:lstStyle/>
          <a:p>
            <a:pPr marL="457200" indent="-457200">
              <a:buFont typeface="Wingdings" panose="05000000000000000000" pitchFamily="2" charset="2"/>
              <a:buChar char="v"/>
            </a:pPr>
            <a:r>
              <a:rPr lang="en-US" sz="3600" dirty="0">
                <a:solidFill>
                  <a:schemeClr val="bg1">
                    <a:lumMod val="50000"/>
                  </a:schemeClr>
                </a:solidFill>
              </a:rPr>
              <a:t>What does success look like?</a:t>
            </a:r>
          </a:p>
        </p:txBody>
      </p:sp>
      <p:sp>
        <p:nvSpPr>
          <p:cNvPr id="3" name="Text Placeholder 2"/>
          <p:cNvSpPr>
            <a:spLocks noGrp="1"/>
          </p:cNvSpPr>
          <p:nvPr>
            <p:ph type="body" idx="1"/>
          </p:nvPr>
        </p:nvSpPr>
        <p:spPr>
          <a:xfrm>
            <a:off x="1920789" y="1917715"/>
            <a:ext cx="9652663" cy="2604304"/>
          </a:xfrm>
        </p:spPr>
        <p:txBody>
          <a:bodyPr>
            <a:normAutofit lnSpcReduction="10000"/>
          </a:bodyPr>
          <a:lstStyle/>
          <a:p>
            <a:pPr marL="285750" indent="-285750">
              <a:buFont typeface="Wingdings" panose="05000000000000000000" pitchFamily="2" charset="2"/>
              <a:buChar char="§"/>
            </a:pPr>
            <a:r>
              <a:rPr lang="en-US" sz="2800" dirty="0">
                <a:solidFill>
                  <a:schemeClr val="bg1"/>
                </a:solidFill>
              </a:rPr>
              <a:t>Increase the income by 10% per year.</a:t>
            </a:r>
            <a:endParaRPr lang="ar-EG" sz="2800" dirty="0">
              <a:solidFill>
                <a:schemeClr val="bg1"/>
              </a:solidFill>
            </a:endParaRPr>
          </a:p>
          <a:p>
            <a:endParaRPr lang="en-US" sz="2800" dirty="0">
              <a:solidFill>
                <a:schemeClr val="bg1"/>
              </a:solidFill>
            </a:endParaRPr>
          </a:p>
          <a:p>
            <a:pPr marL="285750" indent="-285750">
              <a:buFont typeface="Wingdings" panose="05000000000000000000" pitchFamily="2" charset="2"/>
              <a:buChar char="§"/>
            </a:pPr>
            <a:r>
              <a:rPr lang="en-US" sz="2800" dirty="0">
                <a:solidFill>
                  <a:schemeClr val="bg1"/>
                </a:solidFill>
              </a:rPr>
              <a:t>Increase the reservation rate of the site by 20%</a:t>
            </a:r>
            <a:endParaRPr lang="ar-EG" sz="2800" dirty="0">
              <a:solidFill>
                <a:schemeClr val="bg1"/>
              </a:solidFill>
            </a:endParaRPr>
          </a:p>
          <a:p>
            <a:endParaRPr lang="ar-EG" sz="2800" dirty="0">
              <a:solidFill>
                <a:schemeClr val="bg1"/>
              </a:solidFill>
            </a:endParaRPr>
          </a:p>
          <a:p>
            <a:pPr marL="285750" indent="-285750">
              <a:buFont typeface="Wingdings" panose="05000000000000000000" pitchFamily="2" charset="2"/>
              <a:buChar char="§"/>
            </a:pPr>
            <a:r>
              <a:rPr lang="en-US" sz="2800" dirty="0">
                <a:solidFill>
                  <a:schemeClr val="bg1"/>
                </a:solidFill>
              </a:rPr>
              <a:t> Get good feedback from customers.</a:t>
            </a:r>
          </a:p>
        </p:txBody>
      </p:sp>
    </p:spTree>
    <p:extLst>
      <p:ext uri="{BB962C8B-B14F-4D97-AF65-F5344CB8AC3E}">
        <p14:creationId xmlns:p14="http://schemas.microsoft.com/office/powerpoint/2010/main" val="284719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98248" y="609600"/>
            <a:ext cx="9606363" cy="2052577"/>
          </a:xfrm>
        </p:spPr>
        <p:txBody>
          <a:bodyPr>
            <a:normAutofit/>
          </a:bodyPr>
          <a:lstStyle/>
          <a:p>
            <a:pPr marL="685800" indent="-685800">
              <a:buFont typeface="Wingdings" panose="05000000000000000000" pitchFamily="2" charset="2"/>
              <a:buChar char="v"/>
            </a:pPr>
            <a:r>
              <a:rPr lang="en-US" sz="3600" dirty="0">
                <a:solidFill>
                  <a:schemeClr val="bg1">
                    <a:lumMod val="50000"/>
                  </a:schemeClr>
                </a:solidFill>
              </a:rPr>
              <a:t>Who the users can use this site?</a:t>
            </a:r>
          </a:p>
        </p:txBody>
      </p:sp>
      <p:sp>
        <p:nvSpPr>
          <p:cNvPr id="3" name="Text Placeholder 2"/>
          <p:cNvSpPr>
            <a:spLocks noGrp="1"/>
          </p:cNvSpPr>
          <p:nvPr>
            <p:ph type="body" idx="1"/>
          </p:nvPr>
        </p:nvSpPr>
        <p:spPr>
          <a:xfrm>
            <a:off x="2558006" y="2245489"/>
            <a:ext cx="8946606" cy="2095017"/>
          </a:xfrm>
        </p:spPr>
        <p:txBody>
          <a:bodyPr>
            <a:normAutofit/>
          </a:bodyPr>
          <a:lstStyle/>
          <a:p>
            <a:pPr marL="285750" indent="-285750">
              <a:buFont typeface="Wingdings" panose="05000000000000000000" pitchFamily="2" charset="2"/>
              <a:buChar char="§"/>
            </a:pPr>
            <a:r>
              <a:rPr lang="en-US" sz="2800" dirty="0">
                <a:solidFill>
                  <a:schemeClr val="bg1"/>
                </a:solidFill>
              </a:rPr>
              <a:t>The brides from 20 to 35.</a:t>
            </a:r>
          </a:p>
        </p:txBody>
      </p:sp>
    </p:spTree>
    <p:extLst>
      <p:ext uri="{BB962C8B-B14F-4D97-AF65-F5344CB8AC3E}">
        <p14:creationId xmlns:p14="http://schemas.microsoft.com/office/powerpoint/2010/main" val="3579496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9190" y="0"/>
            <a:ext cx="9803756" cy="1831825"/>
          </a:xfrm>
        </p:spPr>
        <p:txBody>
          <a:bodyPr>
            <a:normAutofit/>
          </a:bodyPr>
          <a:lstStyle/>
          <a:p>
            <a:pPr marL="685800" indent="-685800">
              <a:buFont typeface="Wingdings" panose="05000000000000000000" pitchFamily="2" charset="2"/>
              <a:buChar char="v"/>
            </a:pPr>
            <a:r>
              <a:rPr lang="en-US" sz="4000" dirty="0">
                <a:solidFill>
                  <a:schemeClr val="bg1">
                    <a:lumMod val="50000"/>
                  </a:schemeClr>
                </a:solidFill>
              </a:rPr>
              <a:t>Why will they use this site ?</a:t>
            </a:r>
          </a:p>
        </p:txBody>
      </p:sp>
      <p:sp>
        <p:nvSpPr>
          <p:cNvPr id="3" name="Text Placeholder 2"/>
          <p:cNvSpPr>
            <a:spLocks noGrp="1"/>
          </p:cNvSpPr>
          <p:nvPr>
            <p:ph type="body" idx="1"/>
          </p:nvPr>
        </p:nvSpPr>
        <p:spPr>
          <a:xfrm>
            <a:off x="2199190" y="1561266"/>
            <a:ext cx="9305421" cy="4527805"/>
          </a:xfrm>
        </p:spPr>
        <p:txBody>
          <a:bodyPr>
            <a:normAutofit/>
          </a:bodyPr>
          <a:lstStyle/>
          <a:p>
            <a:pPr marL="285750" indent="-285750">
              <a:buFont typeface="Wingdings" panose="05000000000000000000" pitchFamily="2" charset="2"/>
              <a:buChar char="§"/>
            </a:pPr>
            <a:r>
              <a:rPr lang="en-US" sz="2400" dirty="0">
                <a:solidFill>
                  <a:schemeClr val="bg1"/>
                </a:solidFill>
              </a:rPr>
              <a:t>Support the brides with a lot of package for their wedding party.</a:t>
            </a:r>
          </a:p>
          <a:p>
            <a:endParaRPr lang="en-US" sz="2400" dirty="0">
              <a:solidFill>
                <a:schemeClr val="bg1"/>
              </a:solidFill>
            </a:endParaRPr>
          </a:p>
          <a:p>
            <a:pPr marL="285750" indent="-285750">
              <a:buFont typeface="Wingdings" panose="05000000000000000000" pitchFamily="2" charset="2"/>
              <a:buChar char="§"/>
            </a:pPr>
            <a:r>
              <a:rPr lang="en-US" sz="2400" dirty="0">
                <a:solidFill>
                  <a:schemeClr val="bg1"/>
                </a:solidFill>
              </a:rPr>
              <a:t>Reserving their wedding hall online instead of watching a lot and wasting a lot of time and many too.</a:t>
            </a:r>
          </a:p>
          <a:p>
            <a:endParaRPr lang="en-US" sz="2400" dirty="0">
              <a:solidFill>
                <a:schemeClr val="bg1"/>
              </a:solidFill>
            </a:endParaRPr>
          </a:p>
          <a:p>
            <a:pPr marL="285750" indent="-285750">
              <a:buFont typeface="Wingdings" panose="05000000000000000000" pitchFamily="2" charset="2"/>
              <a:buChar char="§"/>
            </a:pPr>
            <a:r>
              <a:rPr lang="en-US" sz="2400" dirty="0">
                <a:solidFill>
                  <a:schemeClr val="bg1"/>
                </a:solidFill>
              </a:rPr>
              <a:t>Help bridal for reserving their best photographer ,wedding cakes , invitations.</a:t>
            </a:r>
          </a:p>
          <a:p>
            <a:endParaRPr lang="en-US" sz="2400" dirty="0">
              <a:solidFill>
                <a:schemeClr val="bg1"/>
              </a:solidFill>
            </a:endParaRPr>
          </a:p>
          <a:p>
            <a:pPr marL="285750" indent="-285750">
              <a:buFont typeface="Wingdings" panose="05000000000000000000" pitchFamily="2" charset="2"/>
              <a:buChar char="§"/>
            </a:pPr>
            <a:r>
              <a:rPr lang="en-US" sz="2400" dirty="0">
                <a:solidFill>
                  <a:schemeClr val="bg1"/>
                </a:solidFill>
              </a:rPr>
              <a:t>Fast customer services support. </a:t>
            </a:r>
          </a:p>
        </p:txBody>
      </p:sp>
    </p:spTree>
    <p:extLst>
      <p:ext uri="{BB962C8B-B14F-4D97-AF65-F5344CB8AC3E}">
        <p14:creationId xmlns:p14="http://schemas.microsoft.com/office/powerpoint/2010/main" val="346649914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1850</TotalTime>
  <Words>829</Words>
  <Application>Microsoft Office PowerPoint</Application>
  <PresentationFormat>شاشة عريضة</PresentationFormat>
  <Paragraphs>119</Paragraphs>
  <Slides>23</Slides>
  <Notes>0</Notes>
  <HiddenSlides>0</HiddenSlides>
  <MMClips>0</MMClips>
  <ScaleCrop>false</ScaleCrop>
  <HeadingPairs>
    <vt:vector size="6" baseType="variant">
      <vt:variant>
        <vt:lpstr>الخطوط المستخدمة</vt:lpstr>
      </vt:variant>
      <vt:variant>
        <vt:i4>7</vt:i4>
      </vt:variant>
      <vt:variant>
        <vt:lpstr>نسق</vt:lpstr>
      </vt:variant>
      <vt:variant>
        <vt:i4>1</vt:i4>
      </vt:variant>
      <vt:variant>
        <vt:lpstr>عناوين الشرائح</vt:lpstr>
      </vt:variant>
      <vt:variant>
        <vt:i4>23</vt:i4>
      </vt:variant>
    </vt:vector>
  </HeadingPairs>
  <TitlesOfParts>
    <vt:vector size="31" baseType="lpstr">
      <vt:lpstr>Aldhabi</vt:lpstr>
      <vt:lpstr>Andalus</vt:lpstr>
      <vt:lpstr>Arial</vt:lpstr>
      <vt:lpstr>Century Gothic</vt:lpstr>
      <vt:lpstr>Courier New</vt:lpstr>
      <vt:lpstr>Wingdings</vt:lpstr>
      <vt:lpstr>Wingdings 3</vt:lpstr>
      <vt:lpstr>Wisp</vt:lpstr>
      <vt:lpstr>FARAH</vt:lpstr>
      <vt:lpstr>عرض تقديمي في PowerPoint</vt:lpstr>
      <vt:lpstr>Introduction </vt:lpstr>
      <vt:lpstr>عرض تقديمي في PowerPoint</vt:lpstr>
      <vt:lpstr>عرض تقديمي في PowerPoint</vt:lpstr>
      <vt:lpstr>عرض تقديمي في PowerPoint</vt:lpstr>
      <vt:lpstr>What does success look like?</vt:lpstr>
      <vt:lpstr>Who the users can use this site?</vt:lpstr>
      <vt:lpstr>Why will they use this site ?</vt:lpstr>
      <vt:lpstr>User goals </vt:lpstr>
      <vt:lpstr>What’s the role of wedding planner from their own point?</vt:lpstr>
      <vt:lpstr>2. What makes a good wedding planner ?</vt:lpstr>
      <vt:lpstr>3. What should you expect from wedding planner?</vt:lpstr>
      <vt:lpstr>4. What the most thing they need from wedding planner?</vt:lpstr>
      <vt:lpstr>6. What is the problem they can meet?</vt:lpstr>
      <vt:lpstr>user goals</vt:lpstr>
      <vt:lpstr>The user is the groom and the bride who wants to organize a good wedding with a good price</vt:lpstr>
      <vt:lpstr>User persona </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 Fe</dc:creator>
  <cp:lastModifiedBy>hagarnabil912@outlook.com</cp:lastModifiedBy>
  <cp:revision>51</cp:revision>
  <dcterms:created xsi:type="dcterms:W3CDTF">2019-08-03T03:01:21Z</dcterms:created>
  <dcterms:modified xsi:type="dcterms:W3CDTF">2019-08-06T01:58:28Z</dcterms:modified>
</cp:coreProperties>
</file>